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24" r:id="rId1"/>
  </p:sldMasterIdLst>
  <p:notesMasterIdLst>
    <p:notesMasterId r:id="rId69"/>
  </p:notesMasterIdLst>
  <p:handoutMasterIdLst>
    <p:handoutMasterId r:id="rId70"/>
  </p:handoutMasterIdLst>
  <p:sldIdLst>
    <p:sldId id="268" r:id="rId2"/>
    <p:sldId id="269" r:id="rId3"/>
    <p:sldId id="270" r:id="rId4"/>
    <p:sldId id="279" r:id="rId5"/>
    <p:sldId id="280" r:id="rId6"/>
    <p:sldId id="281" r:id="rId7"/>
    <p:sldId id="282" r:id="rId8"/>
    <p:sldId id="283" r:id="rId9"/>
    <p:sldId id="284" r:id="rId10"/>
    <p:sldId id="285" r:id="rId11"/>
    <p:sldId id="286" r:id="rId12"/>
    <p:sldId id="287" r:id="rId13"/>
    <p:sldId id="296" r:id="rId14"/>
    <p:sldId id="289" r:id="rId15"/>
    <p:sldId id="298" r:id="rId16"/>
    <p:sldId id="297" r:id="rId17"/>
    <p:sldId id="290" r:id="rId18"/>
    <p:sldId id="291" r:id="rId19"/>
    <p:sldId id="293" r:id="rId20"/>
    <p:sldId id="292" r:id="rId21"/>
    <p:sldId id="294" r:id="rId22"/>
    <p:sldId id="300" r:id="rId23"/>
    <p:sldId id="299" r:id="rId24"/>
    <p:sldId id="271" r:id="rId25"/>
    <p:sldId id="301" r:id="rId26"/>
    <p:sldId id="303" r:id="rId27"/>
    <p:sldId id="312" r:id="rId28"/>
    <p:sldId id="304" r:id="rId29"/>
    <p:sldId id="306" r:id="rId30"/>
    <p:sldId id="307" r:id="rId31"/>
    <p:sldId id="308" r:id="rId32"/>
    <p:sldId id="309" r:id="rId33"/>
    <p:sldId id="310" r:id="rId34"/>
    <p:sldId id="311" r:id="rId35"/>
    <p:sldId id="313" r:id="rId36"/>
    <p:sldId id="314" r:id="rId37"/>
    <p:sldId id="315" r:id="rId38"/>
    <p:sldId id="316" r:id="rId39"/>
    <p:sldId id="317" r:id="rId40"/>
    <p:sldId id="319" r:id="rId41"/>
    <p:sldId id="320" r:id="rId42"/>
    <p:sldId id="321" r:id="rId43"/>
    <p:sldId id="322" r:id="rId44"/>
    <p:sldId id="323" r:id="rId45"/>
    <p:sldId id="324" r:id="rId46"/>
    <p:sldId id="325" r:id="rId47"/>
    <p:sldId id="326" r:id="rId48"/>
    <p:sldId id="327" r:id="rId49"/>
    <p:sldId id="328" r:id="rId50"/>
    <p:sldId id="295" r:id="rId51"/>
    <p:sldId id="329" r:id="rId52"/>
    <p:sldId id="330" r:id="rId53"/>
    <p:sldId id="332" r:id="rId54"/>
    <p:sldId id="333" r:id="rId55"/>
    <p:sldId id="334" r:id="rId56"/>
    <p:sldId id="336" r:id="rId57"/>
    <p:sldId id="335" r:id="rId58"/>
    <p:sldId id="337" r:id="rId59"/>
    <p:sldId id="338" r:id="rId60"/>
    <p:sldId id="339" r:id="rId61"/>
    <p:sldId id="340" r:id="rId62"/>
    <p:sldId id="341" r:id="rId63"/>
    <p:sldId id="342" r:id="rId64"/>
    <p:sldId id="343" r:id="rId65"/>
    <p:sldId id="344" r:id="rId66"/>
    <p:sldId id="345" r:id="rId67"/>
    <p:sldId id="346" r:id="rId68"/>
  </p:sldIdLst>
  <p:sldSz cx="12188825"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orient="horz" pos="384">
          <p15:clr>
            <a:srgbClr val="A4A3A4"/>
          </p15:clr>
        </p15:guide>
        <p15:guide id="3" orient="horz" pos="3792">
          <p15:clr>
            <a:srgbClr val="A4A3A4"/>
          </p15:clr>
        </p15:guide>
        <p15:guide id="4" pos="959">
          <p15:clr>
            <a:srgbClr val="A4A3A4"/>
          </p15:clr>
        </p15:guide>
        <p15:guide id="5" pos="671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B4B98B0-60AC-42C2-AFA5-B58CD77FA1E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3447" autoAdjust="0"/>
  </p:normalViewPr>
  <p:slideViewPr>
    <p:cSldViewPr>
      <p:cViewPr>
        <p:scale>
          <a:sx n="68" d="100"/>
          <a:sy n="68" d="100"/>
        </p:scale>
        <p:origin x="548" y="-256"/>
      </p:cViewPr>
      <p:guideLst>
        <p:guide orient="horz" pos="2160"/>
        <p:guide orient="horz" pos="384"/>
        <p:guide orient="horz" pos="3792"/>
        <p:guide pos="959"/>
        <p:guide pos="6719"/>
      </p:guideLst>
    </p:cSldViewPr>
  </p:slideViewPr>
  <p:notesTextViewPr>
    <p:cViewPr>
      <p:scale>
        <a:sx n="100" d="100"/>
        <a:sy n="100" d="100"/>
      </p:scale>
      <p:origin x="0" y="0"/>
    </p:cViewPr>
  </p:notesTextViewPr>
  <p:notesViewPr>
    <p:cSldViewPr showGuides="1">
      <p:cViewPr varScale="1">
        <p:scale>
          <a:sx n="76" d="100"/>
          <a:sy n="76" d="100"/>
        </p:scale>
        <p:origin x="2538"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EA74EB7-856E-45FD-83F0-5F7C6F3E4372}" type="datetimeFigureOut">
              <a:rPr lang="en-US"/>
              <a:t>1/1/2026</a:t>
            </a:fld>
            <a:endParaRPr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14886E15-F82A-4596-A46C-375C6D3981E1}" type="slidenum">
              <a:rPr/>
              <a:t>‹#›</a:t>
            </a:fld>
            <a:endParaRPr dirty="0"/>
          </a:p>
        </p:txBody>
      </p:sp>
    </p:spTree>
    <p:extLst>
      <p:ext uri="{BB962C8B-B14F-4D97-AF65-F5344CB8AC3E}">
        <p14:creationId xmlns:p14="http://schemas.microsoft.com/office/powerpoint/2010/main" val="8683081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61B0E40-8125-41F8-BB6C-139D8D531A4F}" type="datetimeFigureOut">
              <a:rPr lang="en-US"/>
              <a:t>1/1/2026</a:t>
            </a:fld>
            <a:endParaRPr dirty="0"/>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F105DB2-FD3E-441D-8B7E-7AE83ECE27B3}" type="slidenum">
              <a:rPr/>
              <a:t>‹#›</a:t>
            </a:fld>
            <a:endParaRPr dirty="0"/>
          </a:p>
        </p:txBody>
      </p:sp>
    </p:spTree>
    <p:extLst>
      <p:ext uri="{BB962C8B-B14F-4D97-AF65-F5344CB8AC3E}">
        <p14:creationId xmlns:p14="http://schemas.microsoft.com/office/powerpoint/2010/main" val="28947205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105DB2-FD3E-441D-8B7E-7AE83ECE27B3}" type="slidenum">
              <a:rPr lang="en-US" smtClean="0"/>
              <a:t>1</a:t>
            </a:fld>
            <a:endParaRPr lang="en-US" dirty="0"/>
          </a:p>
        </p:txBody>
      </p:sp>
    </p:spTree>
    <p:extLst>
      <p:ext uri="{BB962C8B-B14F-4D97-AF65-F5344CB8AC3E}">
        <p14:creationId xmlns:p14="http://schemas.microsoft.com/office/powerpoint/2010/main" val="40852762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F105DB2-FD3E-441D-8B7E-7AE83ECE27B3}" type="slidenum">
              <a:rPr lang="en-US" smtClean="0"/>
              <a:t>2</a:t>
            </a:fld>
            <a:endParaRPr lang="en-US" dirty="0"/>
          </a:p>
        </p:txBody>
      </p:sp>
    </p:spTree>
    <p:extLst>
      <p:ext uri="{BB962C8B-B14F-4D97-AF65-F5344CB8AC3E}">
        <p14:creationId xmlns:p14="http://schemas.microsoft.com/office/powerpoint/2010/main" val="27256001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F105DB2-FD3E-441D-8B7E-7AE83ECE27B3}" type="slidenum">
              <a:rPr lang="en-US" smtClean="0"/>
              <a:t>3</a:t>
            </a:fld>
            <a:endParaRPr lang="en-US" dirty="0"/>
          </a:p>
        </p:txBody>
      </p:sp>
    </p:spTree>
    <p:extLst>
      <p:ext uri="{BB962C8B-B14F-4D97-AF65-F5344CB8AC3E}">
        <p14:creationId xmlns:p14="http://schemas.microsoft.com/office/powerpoint/2010/main" val="35464439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F105DB2-FD3E-441D-8B7E-7AE83ECE27B3}" type="slidenum">
              <a:rPr lang="en-US" smtClean="0"/>
              <a:t>24</a:t>
            </a:fld>
            <a:endParaRPr lang="en-US" dirty="0"/>
          </a:p>
        </p:txBody>
      </p:sp>
    </p:spTree>
    <p:extLst>
      <p:ext uri="{BB962C8B-B14F-4D97-AF65-F5344CB8AC3E}">
        <p14:creationId xmlns:p14="http://schemas.microsoft.com/office/powerpoint/2010/main" val="28057302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6" name="title block"/>
          <p:cNvSpPr/>
          <p:nvPr/>
        </p:nvSpPr>
        <p:spPr bwMode="invGray">
          <a:xfrm>
            <a:off x="1141413" y="1600200"/>
            <a:ext cx="11047412" cy="32766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grpSp>
        <p:nvGrpSpPr>
          <p:cNvPr id="7" name="top graphic"/>
          <p:cNvGrpSpPr/>
          <p:nvPr/>
        </p:nvGrpSpPr>
        <p:grpSpPr>
          <a:xfrm>
            <a:off x="1279" y="0"/>
            <a:ext cx="12188952" cy="429768"/>
            <a:chOff x="1279" y="0"/>
            <a:chExt cx="12188952" cy="429768"/>
          </a:xfrm>
        </p:grpSpPr>
        <p:sp>
          <p:nvSpPr>
            <p:cNvPr id="8" name="Rectangle 7"/>
            <p:cNvSpPr/>
            <p:nvPr/>
          </p:nvSpPr>
          <p:spPr>
            <a:xfrm>
              <a:off x="1279" y="0"/>
              <a:ext cx="12188952" cy="228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sp>
          <p:nvSpPr>
            <p:cNvPr id="9" name="Rectangle 8"/>
            <p:cNvSpPr/>
            <p:nvPr/>
          </p:nvSpPr>
          <p:spPr>
            <a:xfrm>
              <a:off x="1279" y="228600"/>
              <a:ext cx="12188952" cy="20116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sp>
          <p:nvSpPr>
            <p:cNvPr id="10" name="Rectangle 9"/>
            <p:cNvSpPr/>
            <p:nvPr/>
          </p:nvSpPr>
          <p:spPr>
            <a:xfrm>
              <a:off x="1279" y="306324"/>
              <a:ext cx="12188952" cy="457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grpSp>
      <p:grpSp>
        <p:nvGrpSpPr>
          <p:cNvPr id="23" name="bottom graphic"/>
          <p:cNvGrpSpPr/>
          <p:nvPr/>
        </p:nvGrpSpPr>
        <p:grpSpPr>
          <a:xfrm>
            <a:off x="0" y="6080760"/>
            <a:ext cx="12190231" cy="777240"/>
            <a:chOff x="0" y="6080760"/>
            <a:chExt cx="12190231" cy="777240"/>
          </a:xfrm>
        </p:grpSpPr>
        <p:sp>
          <p:nvSpPr>
            <p:cNvPr id="13" name="Rectangle 12"/>
            <p:cNvSpPr/>
            <p:nvPr/>
          </p:nvSpPr>
          <p:spPr>
            <a:xfrm>
              <a:off x="0" y="6217920"/>
              <a:ext cx="12188825" cy="64008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dirty="0"/>
            </a:p>
          </p:txBody>
        </p:sp>
        <p:sp>
          <p:nvSpPr>
            <p:cNvPr id="14" name="Rectangle 13"/>
            <p:cNvSpPr/>
            <p:nvPr/>
          </p:nvSpPr>
          <p:spPr>
            <a:xfrm>
              <a:off x="1279" y="6080760"/>
              <a:ext cx="12188952" cy="9721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sp>
          <p:nvSpPr>
            <p:cNvPr id="15" name="Rectangle 14"/>
            <p:cNvSpPr/>
            <p:nvPr/>
          </p:nvSpPr>
          <p:spPr>
            <a:xfrm>
              <a:off x="1279" y="6172200"/>
              <a:ext cx="12188952" cy="27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grpSp>
      <p:sp>
        <p:nvSpPr>
          <p:cNvPr id="2" name="Title 1"/>
          <p:cNvSpPr>
            <a:spLocks noGrp="1"/>
          </p:cNvSpPr>
          <p:nvPr>
            <p:ph type="ctrTitle"/>
          </p:nvPr>
        </p:nvSpPr>
        <p:spPr bwMode="invGray">
          <a:xfrm>
            <a:off x="1522414" y="1905000"/>
            <a:ext cx="9143998" cy="2667000"/>
          </a:xfrm>
        </p:spPr>
        <p:txBody>
          <a:bodyPr anchor="b">
            <a:normAutofit/>
          </a:bodyPr>
          <a:lstStyle>
            <a:lvl1pPr>
              <a:lnSpc>
                <a:spcPct val="80000"/>
              </a:lnSpc>
              <a:defRPr sz="6600">
                <a:solidFill>
                  <a:schemeClr val="bg1"/>
                </a:solidFill>
                <a:effectLst>
                  <a:outerShdw blurRad="88900" algn="ctr" rotWithShape="0">
                    <a:prstClr val="black">
                      <a:alpha val="35000"/>
                    </a:prstClr>
                  </a:outerShdw>
                </a:effectLst>
              </a:defRPr>
            </a:lvl1pPr>
          </a:lstStyle>
          <a:p>
            <a:r>
              <a:rPr lang="en-US"/>
              <a:t>Click to edit Master title style</a:t>
            </a:r>
            <a:endParaRPr dirty="0"/>
          </a:p>
        </p:txBody>
      </p:sp>
      <p:sp>
        <p:nvSpPr>
          <p:cNvPr id="3" name="Subtitle 2"/>
          <p:cNvSpPr>
            <a:spLocks noGrp="1"/>
          </p:cNvSpPr>
          <p:nvPr>
            <p:ph type="subTitle" idx="1"/>
          </p:nvPr>
        </p:nvSpPr>
        <p:spPr>
          <a:xfrm>
            <a:off x="1522413" y="5029200"/>
            <a:ext cx="8229598" cy="838200"/>
          </a:xfrm>
        </p:spPr>
        <p:txBody>
          <a:bodyPr/>
          <a:lstStyle>
            <a:lvl1pPr marL="0" indent="0" algn="l">
              <a:lnSpc>
                <a:spcPct val="90000"/>
              </a:lnSpc>
              <a:spcBef>
                <a:spcPts val="0"/>
              </a:spcBef>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a:p>
        </p:txBody>
      </p:sp>
      <p:sp>
        <p:nvSpPr>
          <p:cNvPr id="21" name="Footer Placeholder 20"/>
          <p:cNvSpPr>
            <a:spLocks noGrp="1"/>
          </p:cNvSpPr>
          <p:nvPr>
            <p:ph type="ftr" sz="quarter" idx="11"/>
          </p:nvPr>
        </p:nvSpPr>
        <p:spPr/>
        <p:txBody>
          <a:bodyPr/>
          <a:lstStyle/>
          <a:p>
            <a:r>
              <a:rPr lang="en-US" dirty="0"/>
              <a:t>Add a footer</a:t>
            </a:r>
          </a:p>
        </p:txBody>
      </p:sp>
      <p:sp>
        <p:nvSpPr>
          <p:cNvPr id="20" name="Date Placeholder 19"/>
          <p:cNvSpPr>
            <a:spLocks noGrp="1"/>
          </p:cNvSpPr>
          <p:nvPr>
            <p:ph type="dt" sz="half" idx="10"/>
          </p:nvPr>
        </p:nvSpPr>
        <p:spPr/>
        <p:txBody>
          <a:bodyPr/>
          <a:lstStyle/>
          <a:p>
            <a:fld id="{333B76B7-5811-4114-8A95-998148FFD529}" type="datetime1">
              <a:rPr lang="en-US" smtClean="0"/>
              <a:t>1/1/2026</a:t>
            </a:fld>
            <a:endParaRPr lang="en-US" dirty="0"/>
          </a:p>
        </p:txBody>
      </p:sp>
      <p:sp>
        <p:nvSpPr>
          <p:cNvPr id="22" name="Slide Number Placeholder 21"/>
          <p:cNvSpPr>
            <a:spLocks noGrp="1"/>
          </p:cNvSpPr>
          <p:nvPr>
            <p:ph type="sldNum" sz="quarter" idx="12"/>
          </p:nvPr>
        </p:nvSpPr>
        <p:spPr/>
        <p:txBody>
          <a:bodyPr/>
          <a:lstStyle/>
          <a:p>
            <a:fld id="{DF28FB93-0A08-4E7D-8E63-9EFA29F1E093}" type="slidenum">
              <a:rPr lang="en-US" smtClean="0"/>
              <a:pPr/>
              <a:t>‹#›</a:t>
            </a:fld>
            <a:endParaRPr lang="en-US" dirty="0"/>
          </a:p>
        </p:txBody>
      </p:sp>
    </p:spTree>
    <p:extLst>
      <p:ext uri="{BB962C8B-B14F-4D97-AF65-F5344CB8AC3E}">
        <p14:creationId xmlns:p14="http://schemas.microsoft.com/office/powerpoint/2010/main" val="4088169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lvl5pPr>
              <a:defRPr/>
            </a:lvl5pPr>
            <a:lvl6pPr>
              <a:defRPr/>
            </a:lvl6pPr>
            <a:lvl7pPr>
              <a:defRPr/>
            </a:lvl7pPr>
            <a:lvl8pPr>
              <a:defRPr/>
            </a:lvl8pPr>
            <a:lvl9pP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175C077A-EF7A-41AA-8976-110EB7416C60}" type="datetime1">
              <a:rPr lang="en-US" smtClean="0"/>
              <a:t>1/1/2026</a:t>
            </a:fld>
            <a:endParaRPr lang="en-US" dirty="0"/>
          </a:p>
        </p:txBody>
      </p:sp>
      <p:sp>
        <p:nvSpPr>
          <p:cNvPr id="6" name="Slide Number Placeholder 5"/>
          <p:cNvSpPr>
            <a:spLocks noGrp="1"/>
          </p:cNvSpPr>
          <p:nvPr>
            <p:ph type="sldNum" sz="quarter" idx="12"/>
          </p:nvPr>
        </p:nvSpPr>
        <p:spPr/>
        <p:txBody>
          <a:bodyPr/>
          <a:lstStyle/>
          <a:p>
            <a:fld id="{DF28FB93-0A08-4E7D-8E63-9EFA29F1E093}" type="slidenum">
              <a:rPr lang="en-US" smtClean="0"/>
              <a:pPr/>
              <a:t>‹#›</a:t>
            </a:fld>
            <a:endParaRPr lang="en-US" dirty="0"/>
          </a:p>
        </p:txBody>
      </p:sp>
    </p:spTree>
    <p:extLst>
      <p:ext uri="{BB962C8B-B14F-4D97-AF65-F5344CB8AC3E}">
        <p14:creationId xmlns:p14="http://schemas.microsoft.com/office/powerpoint/2010/main" val="2223790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94507" y="609600"/>
            <a:ext cx="1143001" cy="5410200"/>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1522413" y="609600"/>
            <a:ext cx="7696198" cy="5410200"/>
          </a:xfrm>
        </p:spPr>
        <p:txBody>
          <a:bodyPr vert="eaVert"/>
          <a:lstStyle>
            <a:lvl5pPr>
              <a:defRPr/>
            </a:lvl5pPr>
            <a:lvl6pPr>
              <a:defRPr/>
            </a:lvl6pPr>
            <a:lvl7pPr>
              <a:defRPr/>
            </a:lvl7pPr>
            <a:lvl8pPr>
              <a:defRPr/>
            </a:lvl8pPr>
            <a:lvl9pP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CFF5912B-6681-4BDF-AE10-F59636249FF3}" type="datetime1">
              <a:rPr lang="en-US" smtClean="0"/>
              <a:t>1/1/2026</a:t>
            </a:fld>
            <a:endParaRPr lang="en-US" dirty="0"/>
          </a:p>
        </p:txBody>
      </p:sp>
      <p:sp>
        <p:nvSpPr>
          <p:cNvPr id="6" name="Slide Number Placeholder 5"/>
          <p:cNvSpPr>
            <a:spLocks noGrp="1"/>
          </p:cNvSpPr>
          <p:nvPr>
            <p:ph type="sldNum" sz="quarter" idx="12"/>
          </p:nvPr>
        </p:nvSpPr>
        <p:spPr/>
        <p:txBody>
          <a:bodyPr/>
          <a:lstStyle/>
          <a:p>
            <a:fld id="{DF28FB93-0A08-4E7D-8E63-9EFA29F1E093}" type="slidenum">
              <a:rPr lang="en-US" smtClean="0"/>
              <a:pPr/>
              <a:t>‹#›</a:t>
            </a:fld>
            <a:endParaRPr lang="en-US" dirty="0"/>
          </a:p>
        </p:txBody>
      </p:sp>
    </p:spTree>
    <p:extLst>
      <p:ext uri="{BB962C8B-B14F-4D97-AF65-F5344CB8AC3E}">
        <p14:creationId xmlns:p14="http://schemas.microsoft.com/office/powerpoint/2010/main" val="2653419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lgn="l">
              <a:defRPr sz="3200"/>
            </a:lvl1pPr>
          </a:lstStyle>
          <a:p>
            <a:r>
              <a:rPr lang="en-US"/>
              <a:t>Click to edit Master title style</a:t>
            </a:r>
            <a:endParaRP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905C8E22-D0BA-4CB4-9C32-B27533199514}" type="datetime1">
              <a:rPr lang="en-US" smtClean="0"/>
              <a:t>1/1/2026</a:t>
            </a:fld>
            <a:endParaRPr dirty="0"/>
          </a:p>
        </p:txBody>
      </p:sp>
      <p:sp>
        <p:nvSpPr>
          <p:cNvPr id="6" name="Slide Number Placeholder 5"/>
          <p:cNvSpPr>
            <a:spLocks noGrp="1"/>
          </p:cNvSpPr>
          <p:nvPr>
            <p:ph type="sldNum" sz="quarter" idx="12"/>
          </p:nvPr>
        </p:nvSpPr>
        <p:spPr/>
        <p:txBody>
          <a:bodyPr/>
          <a:lstStyle/>
          <a:p>
            <a:fld id="{DF28FB93-0A08-4E7D-8E63-9EFA29F1E093}" type="slidenum">
              <a:rPr/>
              <a:pPr/>
              <a:t>‹#›</a:t>
            </a:fld>
            <a:endParaRPr dirty="0"/>
          </a:p>
        </p:txBody>
      </p:sp>
    </p:spTree>
    <p:extLst>
      <p:ext uri="{BB962C8B-B14F-4D97-AF65-F5344CB8AC3E}">
        <p14:creationId xmlns:p14="http://schemas.microsoft.com/office/powerpoint/2010/main" val="506475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lgn="l">
              <a:defRPr sz="3200"/>
            </a:lvl1pPr>
          </a:lstStyle>
          <a:p>
            <a:r>
              <a:rPr lang="en-US"/>
              <a:t>Click to edit Master title style</a:t>
            </a:r>
            <a:endParaRP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FC2180A9-7A83-412D-A8AC-5AF60A8AA507}" type="datetime1">
              <a:rPr lang="en-US" smtClean="0"/>
              <a:t>1/1/2026</a:t>
            </a:fld>
            <a:endParaRPr lang="en-US" dirty="0"/>
          </a:p>
        </p:txBody>
      </p:sp>
      <p:sp>
        <p:nvSpPr>
          <p:cNvPr id="6" name="Slide Number Placeholder 5"/>
          <p:cNvSpPr>
            <a:spLocks noGrp="1"/>
          </p:cNvSpPr>
          <p:nvPr>
            <p:ph type="sldNum" sz="quarter" idx="12"/>
          </p:nvPr>
        </p:nvSpPr>
        <p:spPr/>
        <p:txBody>
          <a:bodyPr/>
          <a:lstStyle/>
          <a:p>
            <a:fld id="{DF28FB93-0A08-4E7D-8E63-9EFA29F1E093}" type="slidenum">
              <a:rPr lang="en-US" smtClean="0"/>
              <a:pPr/>
              <a:t>‹#›</a:t>
            </a:fld>
            <a:endParaRPr lang="en-US" dirty="0"/>
          </a:p>
        </p:txBody>
      </p:sp>
    </p:spTree>
    <p:extLst>
      <p:ext uri="{BB962C8B-B14F-4D97-AF65-F5344CB8AC3E}">
        <p14:creationId xmlns:p14="http://schemas.microsoft.com/office/powerpoint/2010/main" val="894591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522413" y="1905000"/>
            <a:ext cx="9144000" cy="2667000"/>
          </a:xfrm>
        </p:spPr>
        <p:txBody>
          <a:bodyPr anchor="b">
            <a:normAutofit/>
          </a:bodyPr>
          <a:lstStyle>
            <a:lvl1pPr algn="l">
              <a:defRPr sz="5400" b="0" cap="none" baseline="0"/>
            </a:lvl1pPr>
          </a:lstStyle>
          <a:p>
            <a:r>
              <a:rPr lang="en-US"/>
              <a:t>Click to edit Master title style</a:t>
            </a:r>
            <a:endParaRPr/>
          </a:p>
        </p:txBody>
      </p:sp>
      <p:sp>
        <p:nvSpPr>
          <p:cNvPr id="3" name="Text Placeholder 2"/>
          <p:cNvSpPr>
            <a:spLocks noGrp="1"/>
          </p:cNvSpPr>
          <p:nvPr>
            <p:ph type="body" idx="1"/>
          </p:nvPr>
        </p:nvSpPr>
        <p:spPr>
          <a:xfrm>
            <a:off x="1522413" y="4876800"/>
            <a:ext cx="8229598" cy="1143000"/>
          </a:xfrm>
        </p:spPr>
        <p:txBody>
          <a:bodyPr anchor="t">
            <a:normAutofit/>
          </a:bodyPr>
          <a:lstStyle>
            <a:lvl1pPr marL="0" indent="0">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5" name="Footer Placeholder 4"/>
          <p:cNvSpPr>
            <a:spLocks noGrp="1"/>
          </p:cNvSpPr>
          <p:nvPr>
            <p:ph type="ftr" sz="quarter" idx="11"/>
          </p:nvPr>
        </p:nvSpPr>
        <p:spPr/>
        <p:txBody>
          <a:bodyPr/>
          <a:lstStyle>
            <a:lvl1pPr>
              <a:defRPr>
                <a:solidFill>
                  <a:schemeClr val="tx1"/>
                </a:solidFill>
              </a:defRPr>
            </a:lvl1pPr>
          </a:lstStyle>
          <a:p>
            <a:r>
              <a:rPr lang="en-US" dirty="0"/>
              <a:t>Add a footer</a:t>
            </a:r>
          </a:p>
        </p:txBody>
      </p:sp>
      <p:sp>
        <p:nvSpPr>
          <p:cNvPr id="4" name="Date Placeholder 3"/>
          <p:cNvSpPr>
            <a:spLocks noGrp="1"/>
          </p:cNvSpPr>
          <p:nvPr>
            <p:ph type="dt" sz="half" idx="10"/>
          </p:nvPr>
        </p:nvSpPr>
        <p:spPr/>
        <p:txBody>
          <a:bodyPr/>
          <a:lstStyle>
            <a:lvl1pPr>
              <a:defRPr>
                <a:solidFill>
                  <a:schemeClr val="tx1"/>
                </a:solidFill>
              </a:defRPr>
            </a:lvl1pPr>
          </a:lstStyle>
          <a:p>
            <a:fld id="{6A563DF0-FDDF-4143-9D8C-6AF41892E174}" type="datetime1">
              <a:rPr lang="en-US" smtClean="0"/>
              <a:t>1/1/2026</a:t>
            </a:fld>
            <a:endParaRPr lang="en-US" dirty="0"/>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DF28FB93-0A08-4E7D-8E63-9EFA29F1E093}" type="slidenum">
              <a:rPr lang="en-US" smtClean="0"/>
              <a:pPr/>
              <a:t>‹#›</a:t>
            </a:fld>
            <a:endParaRPr lang="en-US" dirty="0"/>
          </a:p>
        </p:txBody>
      </p:sp>
    </p:spTree>
    <p:extLst>
      <p:ext uri="{BB962C8B-B14F-4D97-AF65-F5344CB8AC3E}">
        <p14:creationId xmlns:p14="http://schemas.microsoft.com/office/powerpoint/2010/main" val="3484106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522413" y="1904999"/>
            <a:ext cx="4435564" cy="4088921"/>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230849" y="1904999"/>
            <a:ext cx="4435564" cy="4088921"/>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baseline="0"/>
            </a:lvl8pPr>
            <a:lvl9pPr>
              <a:defRPr sz="16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38BB83F9-4677-4C31-8407-7919061A580B}" type="datetime1">
              <a:rPr lang="en-US" smtClean="0"/>
              <a:t>1/1/2026</a:t>
            </a:fld>
            <a:endParaRPr lang="en-US" dirty="0"/>
          </a:p>
        </p:txBody>
      </p:sp>
      <p:sp>
        <p:nvSpPr>
          <p:cNvPr id="7" name="Slide Number Placeholder 6"/>
          <p:cNvSpPr>
            <a:spLocks noGrp="1"/>
          </p:cNvSpPr>
          <p:nvPr>
            <p:ph type="sldNum" sz="quarter" idx="12"/>
          </p:nvPr>
        </p:nvSpPr>
        <p:spPr/>
        <p:txBody>
          <a:bodyPr/>
          <a:lstStyle/>
          <a:p>
            <a:fld id="{DF28FB93-0A08-4E7D-8E63-9EFA29F1E093}" type="slidenum">
              <a:rPr lang="en-US" smtClean="0"/>
              <a:pPr/>
              <a:t>‹#›</a:t>
            </a:fld>
            <a:endParaRPr lang="en-US" dirty="0"/>
          </a:p>
        </p:txBody>
      </p:sp>
    </p:spTree>
    <p:extLst>
      <p:ext uri="{BB962C8B-B14F-4D97-AF65-F5344CB8AC3E}">
        <p14:creationId xmlns:p14="http://schemas.microsoft.com/office/powerpoint/2010/main" val="15122592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a:p>
        </p:txBody>
      </p:sp>
      <p:sp>
        <p:nvSpPr>
          <p:cNvPr id="3" name="Text Placeholder 2"/>
          <p:cNvSpPr>
            <a:spLocks noGrp="1"/>
          </p:cNvSpPr>
          <p:nvPr>
            <p:ph type="body" idx="1"/>
          </p:nvPr>
        </p:nvSpPr>
        <p:spPr>
          <a:xfrm>
            <a:off x="1522413" y="1828800"/>
            <a:ext cx="4419599" cy="685801"/>
          </a:xfrm>
        </p:spPr>
        <p:txBody>
          <a:bodyPr anchor="ctr">
            <a:normAutofit/>
          </a:bodyPr>
          <a:lstStyle>
            <a:lvl1pPr marL="0" indent="0">
              <a:spcBef>
                <a:spcPts val="0"/>
              </a:spcBef>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22413" y="2590801"/>
            <a:ext cx="4419599" cy="3429000"/>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6246814" y="1828800"/>
            <a:ext cx="4419599" cy="685801"/>
          </a:xfrm>
        </p:spPr>
        <p:txBody>
          <a:bodyPr anchor="ctr">
            <a:normAutofit/>
          </a:bodyPr>
          <a:lstStyle>
            <a:lvl1pPr marL="0" indent="0">
              <a:spcBef>
                <a:spcPts val="0"/>
              </a:spcBef>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46814" y="2590801"/>
            <a:ext cx="4419599" cy="3429000"/>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8" name="Footer Placeholder 7"/>
          <p:cNvSpPr>
            <a:spLocks noGrp="1"/>
          </p:cNvSpPr>
          <p:nvPr>
            <p:ph type="ftr" sz="quarter" idx="11"/>
          </p:nvPr>
        </p:nvSpPr>
        <p:spPr/>
        <p:txBody>
          <a:bodyPr/>
          <a:lstStyle/>
          <a:p>
            <a:r>
              <a:rPr lang="en-US" dirty="0"/>
              <a:t>Add a footer</a:t>
            </a:r>
          </a:p>
        </p:txBody>
      </p:sp>
      <p:sp>
        <p:nvSpPr>
          <p:cNvPr id="7" name="Date Placeholder 6"/>
          <p:cNvSpPr>
            <a:spLocks noGrp="1"/>
          </p:cNvSpPr>
          <p:nvPr>
            <p:ph type="dt" sz="half" idx="10"/>
          </p:nvPr>
        </p:nvSpPr>
        <p:spPr/>
        <p:txBody>
          <a:bodyPr/>
          <a:lstStyle/>
          <a:p>
            <a:fld id="{C33939A6-3450-434F-A872-BEE63F7EB093}" type="datetime1">
              <a:rPr lang="en-US" smtClean="0"/>
              <a:t>1/1/2026</a:t>
            </a:fld>
            <a:endParaRPr lang="en-US" dirty="0"/>
          </a:p>
        </p:txBody>
      </p:sp>
      <p:sp>
        <p:nvSpPr>
          <p:cNvPr id="9" name="Slide Number Placeholder 8"/>
          <p:cNvSpPr>
            <a:spLocks noGrp="1"/>
          </p:cNvSpPr>
          <p:nvPr>
            <p:ph type="sldNum" sz="quarter" idx="12"/>
          </p:nvPr>
        </p:nvSpPr>
        <p:spPr/>
        <p:txBody>
          <a:bodyPr/>
          <a:lstStyle/>
          <a:p>
            <a:fld id="{DF28FB93-0A08-4E7D-8E63-9EFA29F1E093}" type="slidenum">
              <a:rPr lang="en-US" smtClean="0"/>
              <a:pPr/>
              <a:t>‹#›</a:t>
            </a:fld>
            <a:endParaRPr lang="en-US" dirty="0"/>
          </a:p>
        </p:txBody>
      </p:sp>
    </p:spTree>
    <p:extLst>
      <p:ext uri="{BB962C8B-B14F-4D97-AF65-F5344CB8AC3E}">
        <p14:creationId xmlns:p14="http://schemas.microsoft.com/office/powerpoint/2010/main" val="597700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4" name="Footer Placeholder 3"/>
          <p:cNvSpPr>
            <a:spLocks noGrp="1"/>
          </p:cNvSpPr>
          <p:nvPr>
            <p:ph type="ftr" sz="quarter" idx="11"/>
          </p:nvPr>
        </p:nvSpPr>
        <p:spPr/>
        <p:txBody>
          <a:bodyPr/>
          <a:lstStyle/>
          <a:p>
            <a:r>
              <a:rPr lang="en-US" dirty="0"/>
              <a:t>Add a footer</a:t>
            </a:r>
          </a:p>
        </p:txBody>
      </p:sp>
      <p:sp>
        <p:nvSpPr>
          <p:cNvPr id="3" name="Date Placeholder 2"/>
          <p:cNvSpPr>
            <a:spLocks noGrp="1"/>
          </p:cNvSpPr>
          <p:nvPr>
            <p:ph type="dt" sz="half" idx="10"/>
          </p:nvPr>
        </p:nvSpPr>
        <p:spPr/>
        <p:txBody>
          <a:bodyPr/>
          <a:lstStyle/>
          <a:p>
            <a:fld id="{E3BABB1C-FA00-4171-BA31-4C5E719472F3}" type="datetime1">
              <a:rPr lang="en-US" smtClean="0"/>
              <a:t>1/1/2026</a:t>
            </a:fld>
            <a:endParaRPr lang="en-US" dirty="0"/>
          </a:p>
        </p:txBody>
      </p:sp>
      <p:sp>
        <p:nvSpPr>
          <p:cNvPr id="5" name="Slide Number Placeholder 4"/>
          <p:cNvSpPr>
            <a:spLocks noGrp="1"/>
          </p:cNvSpPr>
          <p:nvPr>
            <p:ph type="sldNum" sz="quarter" idx="12"/>
          </p:nvPr>
        </p:nvSpPr>
        <p:spPr/>
        <p:txBody>
          <a:bodyPr/>
          <a:lstStyle/>
          <a:p>
            <a:fld id="{DF28FB93-0A08-4E7D-8E63-9EFA29F1E093}" type="slidenum">
              <a:rPr lang="en-US" smtClean="0"/>
              <a:pPr/>
              <a:t>‹#›</a:t>
            </a:fld>
            <a:endParaRPr lang="en-US" dirty="0"/>
          </a:p>
        </p:txBody>
      </p:sp>
    </p:spTree>
    <p:extLst>
      <p:ext uri="{BB962C8B-B14F-4D97-AF65-F5344CB8AC3E}">
        <p14:creationId xmlns:p14="http://schemas.microsoft.com/office/powerpoint/2010/main" val="981316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pSp>
        <p:nvGrpSpPr>
          <p:cNvPr id="6" name="bottom graphic"/>
          <p:cNvGrpSpPr/>
          <p:nvPr userDrawn="1"/>
        </p:nvGrpSpPr>
        <p:grpSpPr>
          <a:xfrm>
            <a:off x="0" y="6309360"/>
            <a:ext cx="12190231" cy="548640"/>
            <a:chOff x="0" y="6309360"/>
            <a:chExt cx="12190231" cy="548640"/>
          </a:xfrm>
        </p:grpSpPr>
        <p:sp>
          <p:nvSpPr>
            <p:cNvPr id="7" name="Rectangle 6"/>
            <p:cNvSpPr/>
            <p:nvPr/>
          </p:nvSpPr>
          <p:spPr>
            <a:xfrm>
              <a:off x="0" y="6400800"/>
              <a:ext cx="12188825" cy="4572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dirty="0"/>
            </a:p>
          </p:txBody>
        </p:sp>
        <p:sp>
          <p:nvSpPr>
            <p:cNvPr id="8" name="Rectangle 7"/>
            <p:cNvSpPr/>
            <p:nvPr/>
          </p:nvSpPr>
          <p:spPr>
            <a:xfrm>
              <a:off x="1279" y="6309360"/>
              <a:ext cx="12188952" cy="9721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sp>
          <p:nvSpPr>
            <p:cNvPr id="9" name="Rectangle 8"/>
            <p:cNvSpPr/>
            <p:nvPr/>
          </p:nvSpPr>
          <p:spPr>
            <a:xfrm>
              <a:off x="1279" y="6379143"/>
              <a:ext cx="12188952" cy="27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grpSp>
      <p:sp>
        <p:nvSpPr>
          <p:cNvPr id="3" name="Footer Placeholder 2"/>
          <p:cNvSpPr>
            <a:spLocks noGrp="1"/>
          </p:cNvSpPr>
          <p:nvPr>
            <p:ph type="ftr" sz="quarter" idx="11"/>
          </p:nvPr>
        </p:nvSpPr>
        <p:spPr/>
        <p:txBody>
          <a:bodyPr/>
          <a:lstStyle/>
          <a:p>
            <a:r>
              <a:rPr lang="en-US" dirty="0"/>
              <a:t>Add a footer</a:t>
            </a:r>
          </a:p>
        </p:txBody>
      </p:sp>
      <p:sp>
        <p:nvSpPr>
          <p:cNvPr id="2" name="Date Placeholder 1"/>
          <p:cNvSpPr>
            <a:spLocks noGrp="1"/>
          </p:cNvSpPr>
          <p:nvPr>
            <p:ph type="dt" sz="half" idx="10"/>
          </p:nvPr>
        </p:nvSpPr>
        <p:spPr/>
        <p:txBody>
          <a:bodyPr/>
          <a:lstStyle/>
          <a:p>
            <a:fld id="{D76C8610-5B57-4C6B-BF9F-F5397A1F60B8}" type="datetime1">
              <a:rPr lang="en-US" smtClean="0"/>
              <a:t>1/1/2026</a:t>
            </a:fld>
            <a:endParaRPr lang="en-US" dirty="0"/>
          </a:p>
        </p:txBody>
      </p:sp>
      <p:sp>
        <p:nvSpPr>
          <p:cNvPr id="4" name="Slide Number Placeholder 3"/>
          <p:cNvSpPr>
            <a:spLocks noGrp="1"/>
          </p:cNvSpPr>
          <p:nvPr>
            <p:ph type="sldNum" sz="quarter" idx="12"/>
          </p:nvPr>
        </p:nvSpPr>
        <p:spPr/>
        <p:txBody>
          <a:bodyPr/>
          <a:lstStyle/>
          <a:p>
            <a:fld id="{DF28FB93-0A08-4E7D-8E63-9EFA29F1E093}" type="slidenum">
              <a:rPr lang="en-US" smtClean="0"/>
              <a:pPr/>
              <a:t>‹#›</a:t>
            </a:fld>
            <a:endParaRPr lang="en-US" dirty="0"/>
          </a:p>
        </p:txBody>
      </p:sp>
    </p:spTree>
    <p:extLst>
      <p:ext uri="{BB962C8B-B14F-4D97-AF65-F5344CB8AC3E}">
        <p14:creationId xmlns:p14="http://schemas.microsoft.com/office/powerpoint/2010/main" val="4030035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frame"/>
          <p:cNvSpPr/>
          <p:nvPr/>
        </p:nvSpPr>
        <p:spPr>
          <a:xfrm>
            <a:off x="1217610" y="1019175"/>
            <a:ext cx="6126480" cy="4572000"/>
          </a:xfrm>
          <a:prstGeom prst="rect">
            <a:avLst/>
          </a:prstGeom>
          <a:noFill/>
          <a:ln w="101600">
            <a:solidFill>
              <a:schemeClr val="accent1">
                <a:lumMod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sp>
        <p:nvSpPr>
          <p:cNvPr id="2" name="Title 1"/>
          <p:cNvSpPr>
            <a:spLocks noGrp="1"/>
          </p:cNvSpPr>
          <p:nvPr>
            <p:ph type="title"/>
          </p:nvPr>
        </p:nvSpPr>
        <p:spPr>
          <a:xfrm>
            <a:off x="7923214" y="1371600"/>
            <a:ext cx="3124200" cy="2057400"/>
          </a:xfrm>
        </p:spPr>
        <p:txBody>
          <a:bodyPr anchor="b">
            <a:normAutofit/>
          </a:bodyPr>
          <a:lstStyle>
            <a:lvl1pPr algn="l">
              <a:defRPr sz="3200" b="1"/>
            </a:lvl1pPr>
          </a:lstStyle>
          <a:p>
            <a:r>
              <a:rPr lang="en-US"/>
              <a:t>Click to edit Master title style</a:t>
            </a:r>
            <a:endParaRPr/>
          </a:p>
        </p:txBody>
      </p:sp>
      <p:sp>
        <p:nvSpPr>
          <p:cNvPr id="3" name="Content Placeholder 2"/>
          <p:cNvSpPr>
            <a:spLocks noGrp="1"/>
          </p:cNvSpPr>
          <p:nvPr>
            <p:ph idx="1"/>
          </p:nvPr>
        </p:nvSpPr>
        <p:spPr>
          <a:xfrm>
            <a:off x="1491930" y="1293495"/>
            <a:ext cx="5577840" cy="4023360"/>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Text Placeholder 3"/>
          <p:cNvSpPr>
            <a:spLocks noGrp="1"/>
          </p:cNvSpPr>
          <p:nvPr>
            <p:ph type="body" sz="half" idx="2"/>
          </p:nvPr>
        </p:nvSpPr>
        <p:spPr>
          <a:xfrm>
            <a:off x="7923214" y="3536829"/>
            <a:ext cx="3124200" cy="1797169"/>
          </a:xfrm>
        </p:spPr>
        <p:txBody>
          <a:bodyPr>
            <a:normAutofit/>
          </a:bodyPr>
          <a:lstStyle>
            <a:lvl1pPr marL="0" indent="0">
              <a:spcBef>
                <a:spcPts val="8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BADBF3DD-8B6D-46AA-BCA9-242D4EF63DDF}" type="datetime1">
              <a:rPr lang="en-US" smtClean="0"/>
              <a:t>1/1/2026</a:t>
            </a:fld>
            <a:endParaRPr lang="en-US" dirty="0"/>
          </a:p>
        </p:txBody>
      </p:sp>
      <p:sp>
        <p:nvSpPr>
          <p:cNvPr id="7" name="Slide Number Placeholder 6"/>
          <p:cNvSpPr>
            <a:spLocks noGrp="1"/>
          </p:cNvSpPr>
          <p:nvPr>
            <p:ph type="sldNum" sz="quarter" idx="12"/>
          </p:nvPr>
        </p:nvSpPr>
        <p:spPr/>
        <p:txBody>
          <a:bodyPr/>
          <a:lstStyle/>
          <a:p>
            <a:fld id="{DF28FB93-0A08-4E7D-8E63-9EFA29F1E093}" type="slidenum">
              <a:rPr lang="en-US" smtClean="0"/>
              <a:pPr/>
              <a:t>‹#›</a:t>
            </a:fld>
            <a:endParaRPr lang="en-US" dirty="0"/>
          </a:p>
        </p:txBody>
      </p:sp>
    </p:spTree>
    <p:extLst>
      <p:ext uri="{BB962C8B-B14F-4D97-AF65-F5344CB8AC3E}">
        <p14:creationId xmlns:p14="http://schemas.microsoft.com/office/powerpoint/2010/main" val="3616132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frame"/>
          <p:cNvSpPr/>
          <p:nvPr/>
        </p:nvSpPr>
        <p:spPr>
          <a:xfrm>
            <a:off x="1217610" y="1019175"/>
            <a:ext cx="6126480" cy="4572000"/>
          </a:xfrm>
          <a:prstGeom prst="rect">
            <a:avLst/>
          </a:prstGeom>
          <a:noFill/>
          <a:ln w="101600">
            <a:solidFill>
              <a:schemeClr val="accent1">
                <a:lumMod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sp>
        <p:nvSpPr>
          <p:cNvPr id="2" name="Title 1"/>
          <p:cNvSpPr>
            <a:spLocks noGrp="1"/>
          </p:cNvSpPr>
          <p:nvPr>
            <p:ph type="title"/>
          </p:nvPr>
        </p:nvSpPr>
        <p:spPr>
          <a:xfrm>
            <a:off x="7923214" y="1371600"/>
            <a:ext cx="3124200" cy="2057400"/>
          </a:xfrm>
        </p:spPr>
        <p:txBody>
          <a:bodyPr anchor="b">
            <a:normAutofit/>
          </a:bodyPr>
          <a:lstStyle>
            <a:lvl1pPr algn="l">
              <a:defRPr sz="3200" b="0"/>
            </a:lvl1pPr>
          </a:lstStyle>
          <a:p>
            <a:r>
              <a:rPr lang="en-US"/>
              <a:t>Click to edit Master title style</a:t>
            </a:r>
            <a:endParaRPr/>
          </a:p>
        </p:txBody>
      </p:sp>
      <p:sp>
        <p:nvSpPr>
          <p:cNvPr id="3" name="Picture Placeholder 2" descr="An empty placeholder to add an image. Click on the placeholder and select the image that you wish to add"/>
          <p:cNvSpPr>
            <a:spLocks noGrp="1"/>
          </p:cNvSpPr>
          <p:nvPr>
            <p:ph type="pic" idx="1"/>
          </p:nvPr>
        </p:nvSpPr>
        <p:spPr>
          <a:xfrm>
            <a:off x="1400490" y="1202055"/>
            <a:ext cx="5760720" cy="4206240"/>
          </a:xfrm>
          <a:solidFill>
            <a:schemeClr val="bg1">
              <a:lumMod val="95000"/>
            </a:schemeClr>
          </a:solidFill>
        </p:spPr>
        <p:txBody>
          <a:bodyPr tIns="914400">
            <a:normAutofit/>
          </a:bodyPr>
          <a:lstStyle>
            <a:lvl1pPr marL="0" indent="0" algn="ctr">
              <a:spcBef>
                <a:spcPts val="0"/>
              </a:spcBef>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4" name="Text Placeholder 3"/>
          <p:cNvSpPr>
            <a:spLocks noGrp="1"/>
          </p:cNvSpPr>
          <p:nvPr>
            <p:ph type="body" sz="half" idx="2"/>
          </p:nvPr>
        </p:nvSpPr>
        <p:spPr>
          <a:xfrm>
            <a:off x="7923214" y="3536829"/>
            <a:ext cx="3124200" cy="1797171"/>
          </a:xfrm>
        </p:spPr>
        <p:txBody>
          <a:bodyPr>
            <a:normAutofit/>
          </a:bodyPr>
          <a:lstStyle>
            <a:lvl1pPr marL="0" indent="0">
              <a:spcBef>
                <a:spcPts val="8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23C41AE9-3D4A-4A08-B03D-DC6D2ADF5464}" type="datetime1">
              <a:rPr lang="en-US" smtClean="0"/>
              <a:t>1/1/2026</a:t>
            </a:fld>
            <a:endParaRPr lang="en-US" dirty="0"/>
          </a:p>
        </p:txBody>
      </p:sp>
      <p:sp>
        <p:nvSpPr>
          <p:cNvPr id="7" name="Slide Number Placeholder 6"/>
          <p:cNvSpPr>
            <a:spLocks noGrp="1"/>
          </p:cNvSpPr>
          <p:nvPr>
            <p:ph type="sldNum" sz="quarter" idx="12"/>
          </p:nvPr>
        </p:nvSpPr>
        <p:spPr/>
        <p:txBody>
          <a:bodyPr/>
          <a:lstStyle/>
          <a:p>
            <a:fld id="{DF28FB93-0A08-4E7D-8E63-9EFA29F1E093}" type="slidenum">
              <a:rPr lang="en-US" smtClean="0"/>
              <a:pPr/>
              <a:t>‹#›</a:t>
            </a:fld>
            <a:endParaRPr lang="en-US" dirty="0"/>
          </a:p>
        </p:txBody>
      </p:sp>
    </p:spTree>
    <p:extLst>
      <p:ext uri="{BB962C8B-B14F-4D97-AF65-F5344CB8AC3E}">
        <p14:creationId xmlns:p14="http://schemas.microsoft.com/office/powerpoint/2010/main" val="19318627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14" name="bottom graphic"/>
          <p:cNvGrpSpPr/>
          <p:nvPr/>
        </p:nvGrpSpPr>
        <p:grpSpPr>
          <a:xfrm>
            <a:off x="0" y="6309360"/>
            <a:ext cx="12190231" cy="548640"/>
            <a:chOff x="0" y="6309360"/>
            <a:chExt cx="12190231" cy="548640"/>
          </a:xfrm>
        </p:grpSpPr>
        <p:sp>
          <p:nvSpPr>
            <p:cNvPr id="7" name="Rectangle 6"/>
            <p:cNvSpPr/>
            <p:nvPr/>
          </p:nvSpPr>
          <p:spPr>
            <a:xfrm>
              <a:off x="0" y="6400800"/>
              <a:ext cx="12188825" cy="4572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dirty="0"/>
            </a:p>
          </p:txBody>
        </p:sp>
        <p:sp>
          <p:nvSpPr>
            <p:cNvPr id="8" name="Rectangle 7"/>
            <p:cNvSpPr/>
            <p:nvPr/>
          </p:nvSpPr>
          <p:spPr>
            <a:xfrm>
              <a:off x="1279" y="6309360"/>
              <a:ext cx="12188952" cy="9721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sp>
          <p:nvSpPr>
            <p:cNvPr id="9" name="Rectangle 8"/>
            <p:cNvSpPr/>
            <p:nvPr/>
          </p:nvSpPr>
          <p:spPr>
            <a:xfrm>
              <a:off x="1279" y="6379143"/>
              <a:ext cx="12188952" cy="27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grpSp>
      <p:grpSp>
        <p:nvGrpSpPr>
          <p:cNvPr id="10" name="top graphic"/>
          <p:cNvGrpSpPr/>
          <p:nvPr/>
        </p:nvGrpSpPr>
        <p:grpSpPr>
          <a:xfrm>
            <a:off x="1279" y="0"/>
            <a:ext cx="12188952" cy="320040"/>
            <a:chOff x="1279" y="0"/>
            <a:chExt cx="12188952" cy="320040"/>
          </a:xfrm>
        </p:grpSpPr>
        <p:sp>
          <p:nvSpPr>
            <p:cNvPr id="11" name="Rectangle 10"/>
            <p:cNvSpPr/>
            <p:nvPr/>
          </p:nvSpPr>
          <p:spPr>
            <a:xfrm>
              <a:off x="1279" y="0"/>
              <a:ext cx="12188952" cy="17023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sp>
          <p:nvSpPr>
            <p:cNvPr id="12" name="Rectangle 11"/>
            <p:cNvSpPr/>
            <p:nvPr/>
          </p:nvSpPr>
          <p:spPr>
            <a:xfrm>
              <a:off x="1279" y="170234"/>
              <a:ext cx="12188952" cy="14980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sp>
          <p:nvSpPr>
            <p:cNvPr id="13" name="Rectangle 12"/>
            <p:cNvSpPr/>
            <p:nvPr/>
          </p:nvSpPr>
          <p:spPr>
            <a:xfrm>
              <a:off x="1279" y="231421"/>
              <a:ext cx="12188952" cy="27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grpSp>
      <p:sp>
        <p:nvSpPr>
          <p:cNvPr id="2" name="Title Placeholder 1"/>
          <p:cNvSpPr>
            <a:spLocks noGrp="1"/>
          </p:cNvSpPr>
          <p:nvPr>
            <p:ph type="title"/>
          </p:nvPr>
        </p:nvSpPr>
        <p:spPr>
          <a:xfrm>
            <a:off x="1522876" y="609600"/>
            <a:ext cx="9143538" cy="1066800"/>
          </a:xfrm>
          <a:prstGeom prst="rect">
            <a:avLst/>
          </a:prstGeom>
        </p:spPr>
        <p:txBody>
          <a:bodyPr vert="horz" lIns="91440" tIns="45720" rIns="91440" bIns="45720" rtlCol="0" anchor="b">
            <a:normAutofit/>
          </a:bodyPr>
          <a:lstStyle/>
          <a:p>
            <a:r>
              <a:rPr lang="en-US"/>
              <a:t>Click to edit Master title style</a:t>
            </a:r>
            <a:endParaRPr/>
          </a:p>
        </p:txBody>
      </p:sp>
      <p:sp>
        <p:nvSpPr>
          <p:cNvPr id="3" name="Text Placeholder 2"/>
          <p:cNvSpPr>
            <a:spLocks noGrp="1"/>
          </p:cNvSpPr>
          <p:nvPr>
            <p:ph type="body" idx="1"/>
          </p:nvPr>
        </p:nvSpPr>
        <p:spPr>
          <a:xfrm>
            <a:off x="1522876" y="1905000"/>
            <a:ext cx="9143538" cy="369746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3"/>
          </p:nvPr>
        </p:nvSpPr>
        <p:spPr bwMode="auto">
          <a:xfrm>
            <a:off x="1507498" y="6516865"/>
            <a:ext cx="6062145" cy="228600"/>
          </a:xfrm>
          <a:prstGeom prst="rect">
            <a:avLst/>
          </a:prstGeom>
        </p:spPr>
        <p:txBody>
          <a:bodyPr vert="horz" lIns="91440" tIns="45720" rIns="91440" bIns="45720" rtlCol="0" anchor="ctr"/>
          <a:lstStyle>
            <a:lvl1pPr algn="l">
              <a:defRPr sz="1100" cap="all" baseline="0">
                <a:solidFill>
                  <a:schemeClr val="bg1"/>
                </a:solidFill>
              </a:defRPr>
            </a:lvl1pPr>
          </a:lstStyle>
          <a:p>
            <a:r>
              <a:rPr lang="en-US" dirty="0"/>
              <a:t>Add a footer</a:t>
            </a:r>
          </a:p>
        </p:txBody>
      </p:sp>
      <p:sp>
        <p:nvSpPr>
          <p:cNvPr id="4" name="Date Placeholder 3"/>
          <p:cNvSpPr>
            <a:spLocks noGrp="1"/>
          </p:cNvSpPr>
          <p:nvPr>
            <p:ph type="dt" sz="half" idx="2"/>
          </p:nvPr>
        </p:nvSpPr>
        <p:spPr bwMode="auto">
          <a:xfrm>
            <a:off x="7994363" y="6516865"/>
            <a:ext cx="1327622" cy="228600"/>
          </a:xfrm>
          <a:prstGeom prst="rect">
            <a:avLst/>
          </a:prstGeom>
        </p:spPr>
        <p:txBody>
          <a:bodyPr vert="horz" lIns="91440" tIns="45720" rIns="91440" bIns="45720" rtlCol="0" anchor="ctr"/>
          <a:lstStyle>
            <a:lvl1pPr algn="r">
              <a:defRPr sz="1100">
                <a:solidFill>
                  <a:schemeClr val="bg1"/>
                </a:solidFill>
              </a:defRPr>
            </a:lvl1pPr>
          </a:lstStyle>
          <a:p>
            <a:fld id="{5C6E67D0-0200-42BE-A0B2-78C70FBBB312}" type="datetime1">
              <a:rPr lang="en-US" smtClean="0"/>
              <a:pPr/>
              <a:t>1/1/2026</a:t>
            </a:fld>
            <a:endParaRPr lang="en-US" dirty="0"/>
          </a:p>
        </p:txBody>
      </p:sp>
      <p:sp>
        <p:nvSpPr>
          <p:cNvPr id="6" name="Slide Number Placeholder 5"/>
          <p:cNvSpPr>
            <a:spLocks noGrp="1"/>
          </p:cNvSpPr>
          <p:nvPr>
            <p:ph type="sldNum" sz="quarter" idx="4"/>
          </p:nvPr>
        </p:nvSpPr>
        <p:spPr bwMode="auto">
          <a:xfrm>
            <a:off x="9730094" y="6516865"/>
            <a:ext cx="936319" cy="228600"/>
          </a:xfrm>
          <a:prstGeom prst="rect">
            <a:avLst/>
          </a:prstGeom>
        </p:spPr>
        <p:txBody>
          <a:bodyPr vert="horz" lIns="91440" tIns="45720" rIns="91440" bIns="45720" rtlCol="0" anchor="ctr"/>
          <a:lstStyle>
            <a:lvl1pPr algn="r">
              <a:defRPr sz="1100">
                <a:solidFill>
                  <a:schemeClr val="bg1"/>
                </a:solidFill>
              </a:defRPr>
            </a:lvl1pPr>
          </a:lstStyle>
          <a:p>
            <a:fld id="{DF28FB93-0A08-4E7D-8E63-9EFA29F1E093}" type="slidenum">
              <a:rPr lang="en-US" smtClean="0"/>
              <a:pPr/>
              <a:t>‹#›</a:t>
            </a:fld>
            <a:endParaRPr lang="en-US" dirty="0"/>
          </a:p>
        </p:txBody>
      </p:sp>
    </p:spTree>
    <p:extLst>
      <p:ext uri="{BB962C8B-B14F-4D97-AF65-F5344CB8AC3E}">
        <p14:creationId xmlns:p14="http://schemas.microsoft.com/office/powerpoint/2010/main" val="3310681898"/>
      </p:ext>
    </p:extLst>
  </p:cSld>
  <p:clrMap bg1="lt1" tx1="dk1" bg2="lt2" tx2="dk2" accent1="accent1" accent2="accent2" accent3="accent3" accent4="accent4" accent5="accent5" accent6="accent6" hlink="hlink" folHlink="folHlink"/>
  <p:sldLayoutIdLst>
    <p:sldLayoutId id="2147483925" r:id="rId1"/>
    <p:sldLayoutId id="2147483926" r:id="rId2"/>
    <p:sldLayoutId id="2147483927" r:id="rId3"/>
    <p:sldLayoutId id="2147483928" r:id="rId4"/>
    <p:sldLayoutId id="2147483929" r:id="rId5"/>
    <p:sldLayoutId id="2147483930" r:id="rId6"/>
    <p:sldLayoutId id="2147483931" r:id="rId7"/>
    <p:sldLayoutId id="2147483932" r:id="rId8"/>
    <p:sldLayoutId id="2147483933" r:id="rId9"/>
    <p:sldLayoutId id="2147483934" r:id="rId10"/>
    <p:sldLayoutId id="2147483935" r:id="rId11"/>
    <p:sldLayoutId id="2147483914" r:id="rId1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400" rtl="0" eaLnBrk="1" latinLnBrk="0" hangingPunct="1">
        <a:lnSpc>
          <a:spcPct val="90000"/>
        </a:lnSpc>
        <a:spcBef>
          <a:spcPct val="0"/>
        </a:spcBef>
        <a:buNone/>
        <a:defRPr sz="3200" kern="1200">
          <a:solidFill>
            <a:schemeClr val="accent1">
              <a:lumMod val="50000"/>
            </a:schemeClr>
          </a:solidFill>
          <a:latin typeface="+mj-lt"/>
          <a:ea typeface="+mj-ea"/>
          <a:cs typeface="+mj-cs"/>
        </a:defRPr>
      </a:lvl1pPr>
    </p:titleStyle>
    <p:bodyStyle>
      <a:lvl1pPr marL="274320" indent="-274320" algn="l" defTabSz="914400" rtl="0" eaLnBrk="1" latinLnBrk="0" hangingPunct="1">
        <a:lnSpc>
          <a:spcPct val="90000"/>
        </a:lnSpc>
        <a:spcBef>
          <a:spcPts val="1800"/>
        </a:spcBef>
        <a:buClr>
          <a:schemeClr val="tx1"/>
        </a:buClr>
        <a:buSzPct val="80000"/>
        <a:buFont typeface="Wingdings" pitchFamily="2" charset="2"/>
        <a:buChar char="§"/>
        <a:defRPr sz="2400" kern="1200">
          <a:solidFill>
            <a:schemeClr val="tx1"/>
          </a:solidFill>
          <a:latin typeface="+mn-lt"/>
          <a:ea typeface="+mn-ea"/>
          <a:cs typeface="+mn-cs"/>
        </a:defRPr>
      </a:lvl1pPr>
      <a:lvl2pPr marL="548640" indent="-228600" algn="l" defTabSz="914400" rtl="0" eaLnBrk="1" latinLnBrk="0" hangingPunct="1">
        <a:lnSpc>
          <a:spcPct val="90000"/>
        </a:lnSpc>
        <a:spcBef>
          <a:spcPts val="1000"/>
        </a:spcBef>
        <a:buClr>
          <a:schemeClr val="tx1"/>
        </a:buClr>
        <a:buSzPct val="100000"/>
        <a:buFont typeface="Arial" pitchFamily="34" charset="0"/>
        <a:buChar char="–"/>
        <a:defRPr sz="2000" kern="1200">
          <a:solidFill>
            <a:schemeClr val="tx1"/>
          </a:solidFill>
          <a:latin typeface="+mn-lt"/>
          <a:ea typeface="+mn-ea"/>
          <a:cs typeface="+mn-cs"/>
        </a:defRPr>
      </a:lvl2pPr>
      <a:lvl3pPr marL="822960" indent="-228600" algn="l" defTabSz="914400" rtl="0" eaLnBrk="1" latinLnBrk="0" hangingPunct="1">
        <a:lnSpc>
          <a:spcPct val="90000"/>
        </a:lnSpc>
        <a:spcBef>
          <a:spcPts val="800"/>
        </a:spcBef>
        <a:buClr>
          <a:schemeClr val="tx1"/>
        </a:buClr>
        <a:buSzPct val="80000"/>
        <a:buFont typeface="Wingdings" pitchFamily="2" charset="2"/>
        <a:buChar char="§"/>
        <a:defRPr sz="1800" kern="1200">
          <a:solidFill>
            <a:schemeClr val="tx1"/>
          </a:solidFill>
          <a:latin typeface="+mn-lt"/>
          <a:ea typeface="+mn-ea"/>
          <a:cs typeface="+mn-cs"/>
        </a:defRPr>
      </a:lvl3pPr>
      <a:lvl4pPr marL="1097280" indent="-228600" algn="l" defTabSz="914400" rtl="0" eaLnBrk="1" latinLnBrk="0" hangingPunct="1">
        <a:lnSpc>
          <a:spcPct val="90000"/>
        </a:lnSpc>
        <a:spcBef>
          <a:spcPts val="800"/>
        </a:spcBef>
        <a:buClr>
          <a:schemeClr val="tx1"/>
        </a:buClr>
        <a:buSzPct val="100000"/>
        <a:buFont typeface="Arial" pitchFamily="34" charset="0"/>
        <a:buChar char="–"/>
        <a:defRPr sz="1600" kern="1200">
          <a:solidFill>
            <a:schemeClr val="tx1"/>
          </a:solidFill>
          <a:latin typeface="+mn-lt"/>
          <a:ea typeface="+mn-ea"/>
          <a:cs typeface="+mn-cs"/>
        </a:defRPr>
      </a:lvl4pPr>
      <a:lvl5pPr marL="1325880" indent="-228600" algn="l" defTabSz="914400" rtl="0" eaLnBrk="1" latinLnBrk="0" hangingPunct="1">
        <a:lnSpc>
          <a:spcPct val="90000"/>
        </a:lnSpc>
        <a:spcBef>
          <a:spcPts val="800"/>
        </a:spcBef>
        <a:buClr>
          <a:schemeClr val="tx1"/>
        </a:buClr>
        <a:buSzPct val="80000"/>
        <a:buFont typeface="Wingdings" pitchFamily="2" charset="2"/>
        <a:buChar char="§"/>
        <a:defRPr sz="1600" kern="1200">
          <a:solidFill>
            <a:schemeClr val="tx1"/>
          </a:solidFill>
          <a:latin typeface="+mn-lt"/>
          <a:ea typeface="+mn-ea"/>
          <a:cs typeface="+mn-cs"/>
        </a:defRPr>
      </a:lvl5pPr>
      <a:lvl6pPr marL="1554480" indent="-228600" algn="l" defTabSz="914400" rtl="0" eaLnBrk="1" latinLnBrk="0" hangingPunct="1">
        <a:lnSpc>
          <a:spcPct val="90000"/>
        </a:lnSpc>
        <a:spcBef>
          <a:spcPts val="800"/>
        </a:spcBef>
        <a:buClr>
          <a:schemeClr val="tx1"/>
        </a:buClr>
        <a:buSzPct val="100000"/>
        <a:buFont typeface="Arial" pitchFamily="34" charset="0"/>
        <a:buChar char="–"/>
        <a:defRPr sz="1600" kern="1200">
          <a:solidFill>
            <a:schemeClr val="tx1"/>
          </a:solidFill>
          <a:latin typeface="+mn-lt"/>
          <a:ea typeface="+mn-ea"/>
          <a:cs typeface="+mn-cs"/>
        </a:defRPr>
      </a:lvl6pPr>
      <a:lvl7pPr marL="1783080" indent="-228600" algn="l" defTabSz="914400" rtl="0" eaLnBrk="1" latinLnBrk="0" hangingPunct="1">
        <a:lnSpc>
          <a:spcPct val="90000"/>
        </a:lnSpc>
        <a:spcBef>
          <a:spcPts val="800"/>
        </a:spcBef>
        <a:buClr>
          <a:schemeClr val="tx1"/>
        </a:buClr>
        <a:buSzPct val="80000"/>
        <a:buFont typeface="Wingdings" pitchFamily="2" charset="2"/>
        <a:buChar char="§"/>
        <a:defRPr sz="1600" kern="1200">
          <a:solidFill>
            <a:schemeClr val="tx1"/>
          </a:solidFill>
          <a:latin typeface="+mn-lt"/>
          <a:ea typeface="+mn-ea"/>
          <a:cs typeface="+mn-cs"/>
        </a:defRPr>
      </a:lvl7pPr>
      <a:lvl8pPr marL="2011680" indent="-228600" algn="l" defTabSz="914400" rtl="0" eaLnBrk="1" latinLnBrk="0" hangingPunct="1">
        <a:lnSpc>
          <a:spcPct val="90000"/>
        </a:lnSpc>
        <a:spcBef>
          <a:spcPts val="800"/>
        </a:spcBef>
        <a:buClr>
          <a:schemeClr val="tx1"/>
        </a:buClr>
        <a:buSzPct val="100000"/>
        <a:buFont typeface="Arial" pitchFamily="34" charset="0"/>
        <a:buChar char="–"/>
        <a:defRPr sz="1600" kern="1200">
          <a:solidFill>
            <a:schemeClr val="tx1"/>
          </a:solidFill>
          <a:latin typeface="+mn-lt"/>
          <a:ea typeface="+mn-ea"/>
          <a:cs typeface="+mn-cs"/>
        </a:defRPr>
      </a:lvl8pPr>
      <a:lvl9pPr marL="2240280" indent="-228600" algn="l" defTabSz="914400" rtl="0" eaLnBrk="1" latinLnBrk="0" hangingPunct="1">
        <a:lnSpc>
          <a:spcPct val="90000"/>
        </a:lnSpc>
        <a:spcBef>
          <a:spcPts val="800"/>
        </a:spcBef>
        <a:buClr>
          <a:schemeClr val="tx1"/>
        </a:buClr>
        <a:buSzPct val="80000"/>
        <a:buFont typeface="Wingdings" pitchFamily="2" charset="2"/>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hyperlink" Target="https://www.geeksforgeeks.org/deep-learning/relu-activation-function-in-deep-learning/"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hyperlink" Target="https://www.geeksforgeeks.org/deep-learning/multi-layer-perceptron-learning-in-tensorflow/" TargetMode="External"/><Relationship Id="rId7" Type="http://schemas.openxmlformats.org/officeDocument/2006/relationships/hyperlink" Target="https://www.geeksforgeeks.org/deep-learning/deep-learning-introduction-to-long-short-term-memory/" TargetMode="External"/><Relationship Id="rId2" Type="http://schemas.openxmlformats.org/officeDocument/2006/relationships/hyperlink" Target="https://www.geeksforgeeks.org/python/single-layer-perceptron-in-tensorflow/" TargetMode="External"/><Relationship Id="rId1" Type="http://schemas.openxmlformats.org/officeDocument/2006/relationships/slideLayout" Target="../slideLayouts/slideLayout2.xml"/><Relationship Id="rId6" Type="http://schemas.openxmlformats.org/officeDocument/2006/relationships/hyperlink" Target="https://www.geeksforgeeks.org/machine-learning/introduction-to-recurrent-neural-network/" TargetMode="External"/><Relationship Id="rId5" Type="http://schemas.openxmlformats.org/officeDocument/2006/relationships/hyperlink" Target="https://www.geeksforgeeks.org/machine-learning/introduction-convolution-neural-network/" TargetMode="External"/><Relationship Id="rId4" Type="http://schemas.openxmlformats.org/officeDocument/2006/relationships/hyperlink" Target="https://www.geeksforgeeks.org/nlp/feedforward-neural-network/"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s://www.geeksforgeeks.org/machine-learning/what-is-perceptron-the-simplest-artificial-neural-network/" TargetMode="Externa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3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s://www.geeksforgeeks.org/physics/logic-gates/" TargetMode="Externa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hyperlink" Target="https://www.geeksforgeeks.org/deep-learning/loss-functions-in-deep-learning/" TargetMode="External"/><Relationship Id="rId3" Type="http://schemas.openxmlformats.org/officeDocument/2006/relationships/hyperlink" Target="https://www.geeksforgeeks.org/artificial-intelligence/artificial-neural-networks-and-its-applications/" TargetMode="External"/><Relationship Id="rId7" Type="http://schemas.openxmlformats.org/officeDocument/2006/relationships/hyperlink" Target="https://www.geeksforgeeks.org/machine-learning/activation-functions-neural-networks/" TargetMode="External"/><Relationship Id="rId2" Type="http://schemas.openxmlformats.org/officeDocument/2006/relationships/hyperlink" Target="https://www.geeksforgeeks.org/machine-learning/neural-networks-a-beginners-guide/" TargetMode="External"/><Relationship Id="rId1" Type="http://schemas.openxmlformats.org/officeDocument/2006/relationships/slideLayout" Target="../slideLayouts/slideLayout2.xml"/><Relationship Id="rId6" Type="http://schemas.openxmlformats.org/officeDocument/2006/relationships/hyperlink" Target="https://www.geeksforgeeks.org/deep-learning/what-is-forward-propagation-in-neural-networks/" TargetMode="External"/><Relationship Id="rId5" Type="http://schemas.openxmlformats.org/officeDocument/2006/relationships/hyperlink" Target="https://www.geeksforgeeks.org/deep-learning/the-role-of-weights-and-bias-in-neural-networks/" TargetMode="External"/><Relationship Id="rId10" Type="http://schemas.openxmlformats.org/officeDocument/2006/relationships/hyperlink" Target="https://www.geeksforgeeks.org/machine-learning/impact-of-learning-rate-on-a-model/" TargetMode="External"/><Relationship Id="rId4" Type="http://schemas.openxmlformats.org/officeDocument/2006/relationships/hyperlink" Target="https://www.geeksforgeeks.org/deep-learning/layers-in-artificial-neural-networks-ann/" TargetMode="External"/><Relationship Id="rId9" Type="http://schemas.openxmlformats.org/officeDocument/2006/relationships/hyperlink" Target="https://www.geeksforgeeks.org/machine-learning/backpropagation-in-neural-network/"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hyperlink" Target="https://www.geeksforgeeks.org/deep-learning/binary-cross-entropy-log-loss-for-binary-classification/" TargetMode="External"/><Relationship Id="rId7" Type="http://schemas.openxmlformats.org/officeDocument/2006/relationships/image" Target="../media/image29.png"/><Relationship Id="rId2" Type="http://schemas.openxmlformats.org/officeDocument/2006/relationships/hyperlink" Target="https://www.geeksforgeeks.org/deep-learning/loss-functions-in-deep-learning/" TargetMode="Externa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hyperlink" Target="https://www.geeksforgeeks.org/python/python-mean-squared-error/" TargetMode="External"/></Relationships>
</file>

<file path=ppt/slides/_rels/slide4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hyperlink" Target="https://www.geeksforgeeks.org/machine-learning/backpropagation-in-neural-network/" TargetMode="Externa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hyperlink" Target="https://www.geeksforgeeks.org/deep-learning/adam-optimizer/" TargetMode="External"/><Relationship Id="rId2" Type="http://schemas.openxmlformats.org/officeDocument/2006/relationships/hyperlink" Target="https://www.geeksforgeeks.org/machine-learning/ml-stochastic-gradient-descent-sgd/" TargetMode="Externa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hyperlink" Target="https://colab.research.google.com/drive/19TCbNA-JoP6Q40XieD6SNs5KR5T9LcAT?authuser=7" TargetMode="External"/><Relationship Id="rId2" Type="http://schemas.openxmlformats.org/officeDocument/2006/relationships/hyperlink" Target="https://colab.research.google.com/drive/17cNLVreLmBz9ZoF_i7WeuVclP5BQYTAS?authuser=7" TargetMode="Externa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hyperlink" Target="https://www.geeksforgeeks.org/computer-vision/computer-vision-introduction/" TargetMode="External"/><Relationship Id="rId2" Type="http://schemas.openxmlformats.org/officeDocument/2006/relationships/hyperlink" Target="https://www.geeksforgeeks.org/artificial-intelligence/artificial-neural-networks-and-its-applications/" TargetMode="External"/><Relationship Id="rId1" Type="http://schemas.openxmlformats.org/officeDocument/2006/relationships/slideLayout" Target="../slideLayouts/slideLayout4.xml"/><Relationship Id="rId4" Type="http://schemas.openxmlformats.org/officeDocument/2006/relationships/image" Target="../media/image33.png"/></Relationships>
</file>

<file path=ppt/slides/_rels/slide53.xml.rels><?xml version="1.0" encoding="UTF-8" standalone="yes"?>
<Relationships xmlns="http://schemas.openxmlformats.org/package/2006/relationships"><Relationship Id="rId3" Type="http://schemas.openxmlformats.org/officeDocument/2006/relationships/hyperlink" Target="https://www.geeksforgeeks.org/machine-learning/activation-functions-neural-networks/" TargetMode="External"/><Relationship Id="rId2" Type="http://schemas.openxmlformats.org/officeDocument/2006/relationships/hyperlink" Target="https://www.geeksforgeeks.org/machine-learning/what-are-convolution-layers/" TargetMode="External"/><Relationship Id="rId1" Type="http://schemas.openxmlformats.org/officeDocument/2006/relationships/slideLayout" Target="../slideLayouts/slideLayout2.xml"/><Relationship Id="rId4" Type="http://schemas.openxmlformats.org/officeDocument/2006/relationships/hyperlink" Target="https://www.geeksforgeeks.org/deep-learning/cnn-introduction-to-pooling-layer/" TargetMode="External"/></Relationships>
</file>

<file path=ppt/slides/_rels/slide5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hyperlink" Target="https://www.geeksforgeeks.org/machine-learning/ml-back-propagation-through-time/" TargetMode="Externa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4.xml"/><Relationship Id="rId5" Type="http://schemas.openxmlformats.org/officeDocument/2006/relationships/image" Target="../media/image43.png"/><Relationship Id="rId4" Type="http://schemas.openxmlformats.org/officeDocument/2006/relationships/image" Target="../media/image42.png"/></Relationships>
</file>

<file path=ppt/slides/_rels/slide64.xml.rels><?xml version="1.0" encoding="UTF-8" standalone="yes"?>
<Relationships xmlns="http://schemas.openxmlformats.org/package/2006/relationships"><Relationship Id="rId2" Type="http://schemas.openxmlformats.org/officeDocument/2006/relationships/hyperlink" Target="https://www.geeksforgeeks.org/machine-learning/gated-recurrent-unit-networks/" TargetMode="Externa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hyperlink" Target="https://www.geeksforgeeks.org/deep-learning/feedforward-neural-network/" TargetMode="External"/><Relationship Id="rId1" Type="http://schemas.openxmlformats.org/officeDocument/2006/relationships/slideLayout" Target="../slideLayouts/slideLayout5.xml"/><Relationship Id="rId4" Type="http://schemas.openxmlformats.org/officeDocument/2006/relationships/image" Target="../media/image45.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Deep Learning</a:t>
            </a:r>
          </a:p>
        </p:txBody>
      </p:sp>
      <p:sp>
        <p:nvSpPr>
          <p:cNvPr id="3" name="Content Placeholder 2"/>
          <p:cNvSpPr>
            <a:spLocks noGrp="1"/>
          </p:cNvSpPr>
          <p:nvPr>
            <p:ph type="subTitle" idx="1"/>
          </p:nvPr>
        </p:nvSpPr>
        <p:spPr/>
        <p:txBody>
          <a:bodyPr/>
          <a:lstStyle/>
          <a:p>
            <a:r>
              <a:rPr lang="en-US" dirty="0"/>
              <a:t>Dr. Rakhee Chhibber</a:t>
            </a:r>
          </a:p>
        </p:txBody>
      </p:sp>
    </p:spTree>
    <p:extLst>
      <p:ext uri="{BB962C8B-B14F-4D97-AF65-F5344CB8AC3E}">
        <p14:creationId xmlns:p14="http://schemas.microsoft.com/office/powerpoint/2010/main" val="2957189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8869AE-28CD-FE1E-F4F6-C736DF6995E5}"/>
              </a:ext>
            </a:extLst>
          </p:cNvPr>
          <p:cNvSpPr>
            <a:spLocks noGrp="1"/>
          </p:cNvSpPr>
          <p:nvPr>
            <p:ph type="title"/>
          </p:nvPr>
        </p:nvSpPr>
        <p:spPr>
          <a:xfrm>
            <a:off x="1522876" y="609600"/>
            <a:ext cx="9143538" cy="1066800"/>
          </a:xfrm>
        </p:spPr>
        <p:txBody>
          <a:bodyPr anchor="b">
            <a:normAutofit/>
          </a:bodyPr>
          <a:lstStyle/>
          <a:p>
            <a:r>
              <a:rPr lang="en-US" b="1" dirty="0"/>
              <a:t>Layers in Neural Network Architecture</a:t>
            </a:r>
            <a:br>
              <a:rPr lang="en-US" b="1" dirty="0"/>
            </a:br>
            <a:endParaRPr lang="en-US" dirty="0"/>
          </a:p>
        </p:txBody>
      </p:sp>
      <p:sp>
        <p:nvSpPr>
          <p:cNvPr id="3" name="Content Placeholder 2">
            <a:extLst>
              <a:ext uri="{FF2B5EF4-FFF2-40B4-BE49-F238E27FC236}">
                <a16:creationId xmlns:a16="http://schemas.microsoft.com/office/drawing/2014/main" id="{31DCF672-CF5E-DFCF-E37B-60E3D799ABDE}"/>
              </a:ext>
            </a:extLst>
          </p:cNvPr>
          <p:cNvSpPr>
            <a:spLocks noGrp="1"/>
          </p:cNvSpPr>
          <p:nvPr>
            <p:ph sz="half" idx="1"/>
          </p:nvPr>
        </p:nvSpPr>
        <p:spPr>
          <a:xfrm>
            <a:off x="455612" y="1676400"/>
            <a:ext cx="6096000" cy="4419599"/>
          </a:xfrm>
        </p:spPr>
        <p:txBody>
          <a:bodyPr>
            <a:normAutofit fontScale="92500" lnSpcReduction="10000"/>
          </a:bodyPr>
          <a:lstStyle/>
          <a:p>
            <a:pPr fontAlgn="base"/>
            <a:r>
              <a:rPr lang="en-US" b="1" dirty="0"/>
              <a:t>Input Layer:</a:t>
            </a:r>
            <a:r>
              <a:rPr lang="en-US" dirty="0"/>
              <a:t> This is where the network receives its input data. Each input neuron in the layer corresponds to a feature in the input data.</a:t>
            </a:r>
          </a:p>
          <a:p>
            <a:pPr fontAlgn="base"/>
            <a:r>
              <a:rPr lang="en-US" b="1" dirty="0"/>
              <a:t>Hidden Layers:</a:t>
            </a:r>
            <a:r>
              <a:rPr lang="en-US" dirty="0"/>
              <a:t> These layers perform most of the computational heavy lifting. A neural network can have one or multiple hidden layers. Each layer consists of units (neurons) that transform the inputs into something that the output layer can use.</a:t>
            </a:r>
          </a:p>
          <a:p>
            <a:pPr fontAlgn="base"/>
            <a:r>
              <a:rPr lang="en-US" b="1" dirty="0"/>
              <a:t>Output Layer:</a:t>
            </a:r>
            <a:r>
              <a:rPr lang="en-US" dirty="0"/>
              <a:t> The final layer produces the output of the model. The format of these outputs varies depending on the specific task like classification, regression.</a:t>
            </a:r>
          </a:p>
          <a:p>
            <a:endParaRPr lang="en-US" sz="1700" dirty="0"/>
          </a:p>
        </p:txBody>
      </p:sp>
      <p:pic>
        <p:nvPicPr>
          <p:cNvPr id="6" name="Picture 5">
            <a:extLst>
              <a:ext uri="{FF2B5EF4-FFF2-40B4-BE49-F238E27FC236}">
                <a16:creationId xmlns:a16="http://schemas.microsoft.com/office/drawing/2014/main" id="{F4446237-632C-590E-4EF6-8FE909FD74BE}"/>
              </a:ext>
            </a:extLst>
          </p:cNvPr>
          <p:cNvPicPr>
            <a:picLocks noChangeAspect="1"/>
          </p:cNvPicPr>
          <p:nvPr/>
        </p:nvPicPr>
        <p:blipFill>
          <a:blip r:embed="rId2"/>
          <a:stretch>
            <a:fillRect/>
          </a:stretch>
        </p:blipFill>
        <p:spPr>
          <a:xfrm>
            <a:off x="6704012" y="2386642"/>
            <a:ext cx="5257800" cy="2471166"/>
          </a:xfrm>
          <a:prstGeom prst="rect">
            <a:avLst/>
          </a:prstGeom>
          <a:noFill/>
        </p:spPr>
      </p:pic>
    </p:spTree>
    <p:extLst>
      <p:ext uri="{BB962C8B-B14F-4D97-AF65-F5344CB8AC3E}">
        <p14:creationId xmlns:p14="http://schemas.microsoft.com/office/powerpoint/2010/main" val="3400655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0C2E8C-8254-A7B8-7FFD-F65D045B75BF}"/>
              </a:ext>
            </a:extLst>
          </p:cNvPr>
          <p:cNvSpPr>
            <a:spLocks noGrp="1"/>
          </p:cNvSpPr>
          <p:nvPr>
            <p:ph type="title"/>
          </p:nvPr>
        </p:nvSpPr>
        <p:spPr/>
        <p:txBody>
          <a:bodyPr/>
          <a:lstStyle/>
          <a:p>
            <a:r>
              <a:rPr lang="en-US" b="1" dirty="0"/>
              <a:t>Working of Neural Networks – 3 steps</a:t>
            </a:r>
            <a:br>
              <a:rPr lang="en-US" b="1" dirty="0"/>
            </a:br>
            <a:endParaRPr lang="en-US" dirty="0"/>
          </a:p>
        </p:txBody>
      </p:sp>
      <p:sp>
        <p:nvSpPr>
          <p:cNvPr id="5" name="Content Placeholder 4">
            <a:extLst>
              <a:ext uri="{FF2B5EF4-FFF2-40B4-BE49-F238E27FC236}">
                <a16:creationId xmlns:a16="http://schemas.microsoft.com/office/drawing/2014/main" id="{21964530-5C31-D263-91B6-9FB6DD9D2B97}"/>
              </a:ext>
            </a:extLst>
          </p:cNvPr>
          <p:cNvSpPr>
            <a:spLocks noGrp="1"/>
          </p:cNvSpPr>
          <p:nvPr>
            <p:ph idx="1"/>
          </p:nvPr>
        </p:nvSpPr>
        <p:spPr>
          <a:xfrm>
            <a:off x="1522411" y="1600200"/>
            <a:ext cx="9143538" cy="4572000"/>
          </a:xfrm>
        </p:spPr>
        <p:txBody>
          <a:bodyPr>
            <a:normAutofit/>
          </a:bodyPr>
          <a:lstStyle/>
          <a:p>
            <a:pPr marL="0" indent="0">
              <a:buNone/>
            </a:pPr>
            <a:r>
              <a:rPr lang="en-US" sz="2800" dirty="0"/>
              <a:t>1. Forward </a:t>
            </a:r>
            <a:r>
              <a:rPr lang="en-US" sz="2800" dirty="0" err="1"/>
              <a:t>Propogation</a:t>
            </a:r>
            <a:endParaRPr lang="en-US" sz="2800" dirty="0"/>
          </a:p>
          <a:p>
            <a:pPr lvl="1"/>
            <a:r>
              <a:rPr lang="en-US" sz="2800" b="1" dirty="0"/>
              <a:t>Linear Transformation</a:t>
            </a:r>
          </a:p>
          <a:p>
            <a:pPr lvl="1"/>
            <a:r>
              <a:rPr lang="en-US" sz="2800" b="1" dirty="0"/>
              <a:t>Activation</a:t>
            </a:r>
            <a:endParaRPr lang="en-US" sz="2800" dirty="0"/>
          </a:p>
          <a:p>
            <a:pPr marL="45720" indent="0">
              <a:buNone/>
            </a:pPr>
            <a:r>
              <a:rPr lang="en-US" sz="2800" dirty="0"/>
              <a:t>2. Backpropagation</a:t>
            </a:r>
          </a:p>
          <a:p>
            <a:pPr lvl="1"/>
            <a:r>
              <a:rPr lang="en-US" sz="2800" b="1" dirty="0"/>
              <a:t>Loss Calculation</a:t>
            </a:r>
            <a:endParaRPr lang="en-US" sz="2800" dirty="0"/>
          </a:p>
          <a:p>
            <a:pPr lvl="1"/>
            <a:r>
              <a:rPr lang="en-US" sz="2800" b="1" dirty="0"/>
              <a:t>Gradient Calculation</a:t>
            </a:r>
          </a:p>
          <a:p>
            <a:pPr lvl="1"/>
            <a:r>
              <a:rPr lang="en-US" sz="2800" b="1" dirty="0"/>
              <a:t>Weight Update</a:t>
            </a:r>
          </a:p>
          <a:p>
            <a:pPr marL="45720" indent="0">
              <a:buNone/>
            </a:pPr>
            <a:r>
              <a:rPr lang="en-US" sz="2800" dirty="0"/>
              <a:t>3. Iteration</a:t>
            </a:r>
          </a:p>
          <a:p>
            <a:pPr marL="777240" lvl="1" indent="-457200">
              <a:buFont typeface="+mj-lt"/>
              <a:buAutoNum type="arabicPeriod"/>
            </a:pPr>
            <a:endParaRPr lang="en-US" dirty="0"/>
          </a:p>
        </p:txBody>
      </p:sp>
    </p:spTree>
    <p:extLst>
      <p:ext uri="{BB962C8B-B14F-4D97-AF65-F5344CB8AC3E}">
        <p14:creationId xmlns:p14="http://schemas.microsoft.com/office/powerpoint/2010/main" val="27880083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94BD91-71F9-5AAF-022A-147A21A11F2E}"/>
              </a:ext>
            </a:extLst>
          </p:cNvPr>
          <p:cNvSpPr>
            <a:spLocks noGrp="1"/>
          </p:cNvSpPr>
          <p:nvPr>
            <p:ph type="title"/>
          </p:nvPr>
        </p:nvSpPr>
        <p:spPr>
          <a:xfrm>
            <a:off x="1217612" y="304800"/>
            <a:ext cx="9143538" cy="1066800"/>
          </a:xfrm>
        </p:spPr>
        <p:txBody>
          <a:bodyPr/>
          <a:lstStyle/>
          <a:p>
            <a:r>
              <a:rPr lang="en-US" b="1" dirty="0"/>
              <a:t>1. Forward Propagation</a:t>
            </a:r>
            <a:br>
              <a:rPr lang="en-US" b="1" dirty="0"/>
            </a:b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B8F734F-C68D-F2C7-5B3C-3515A2AC696C}"/>
                  </a:ext>
                </a:extLst>
              </p:cNvPr>
              <p:cNvSpPr>
                <a:spLocks noGrp="1"/>
              </p:cNvSpPr>
              <p:nvPr>
                <p:ph idx="1"/>
              </p:nvPr>
            </p:nvSpPr>
            <p:spPr>
              <a:xfrm>
                <a:off x="608012" y="1066800"/>
                <a:ext cx="11049000" cy="5257800"/>
              </a:xfrm>
            </p:spPr>
            <p:txBody>
              <a:bodyPr>
                <a:normAutofit fontScale="92500" lnSpcReduction="10000"/>
              </a:bodyPr>
              <a:lstStyle/>
              <a:p>
                <a:pPr marL="0" indent="0" fontAlgn="base">
                  <a:buNone/>
                </a:pPr>
                <a:r>
                  <a:rPr lang="en-US" dirty="0"/>
                  <a:t>When data is input into the network, it passes through the network in the forward direction, from the input layer through the hidden layers to the output layer. This process is known as forward propagation. Here’s what happens during this phase:</a:t>
                </a:r>
              </a:p>
              <a:p>
                <a:pPr fontAlgn="base"/>
                <a:r>
                  <a:rPr lang="en-US" b="1" dirty="0"/>
                  <a:t> Linear Transformation:</a:t>
                </a:r>
                <a:r>
                  <a:rPr lang="en-US" dirty="0"/>
                  <a:t> Each neuron in a layer receives inputs which are multiplied by the weights associated with the connections. These products are summed together, and a bias is added to the sum. This can be represented mathematically as:</a:t>
                </a:r>
              </a:p>
              <a:p>
                <a:pPr marL="0" indent="0" fontAlgn="base">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𝑧</m:t>
                      </m:r>
                      <m:r>
                        <a:rPr lang="en-US">
                          <a:latin typeface="Cambria Math" panose="02040503050406030204" pitchFamily="18" charset="0"/>
                        </a:rPr>
                        <m:t>=</m:t>
                      </m:r>
                      <m:sSub>
                        <m:sSubPr>
                          <m:ctrlPr>
                            <a:rPr lang="ar-AE" i="1">
                              <a:latin typeface="Cambria Math" panose="02040503050406030204" pitchFamily="18" charset="0"/>
                            </a:rPr>
                          </m:ctrlPr>
                        </m:sSubPr>
                        <m:e>
                          <m:r>
                            <a:rPr lang="ar-AE" i="1">
                              <a:latin typeface="Cambria Math" panose="02040503050406030204" pitchFamily="18" charset="0"/>
                            </a:rPr>
                            <m:t>𝑤</m:t>
                          </m:r>
                        </m:e>
                        <m:sub>
                          <m:r>
                            <a:rPr lang="ar-AE">
                              <a:latin typeface="Cambria Math" panose="02040503050406030204" pitchFamily="18" charset="0"/>
                            </a:rPr>
                            <m:t>1</m:t>
                          </m:r>
                        </m:sub>
                      </m:sSub>
                      <m:sSub>
                        <m:sSubPr>
                          <m:ctrlPr>
                            <a:rPr lang="ar-AE" i="1">
                              <a:latin typeface="Cambria Math" panose="02040503050406030204" pitchFamily="18" charset="0"/>
                            </a:rPr>
                          </m:ctrlPr>
                        </m:sSubPr>
                        <m:e>
                          <m:r>
                            <a:rPr lang="ar-AE" i="1">
                              <a:latin typeface="Cambria Math" panose="02040503050406030204" pitchFamily="18" charset="0"/>
                            </a:rPr>
                            <m:t>𝑥</m:t>
                          </m:r>
                        </m:e>
                        <m:sub>
                          <m:r>
                            <a:rPr lang="ar-AE">
                              <a:latin typeface="Cambria Math" panose="02040503050406030204" pitchFamily="18" charset="0"/>
                            </a:rPr>
                            <m:t>1</m:t>
                          </m:r>
                        </m:sub>
                      </m:sSub>
                      <m:r>
                        <a:rPr lang="ar-AE">
                          <a:latin typeface="Cambria Math" panose="02040503050406030204" pitchFamily="18" charset="0"/>
                        </a:rPr>
                        <m:t>+</m:t>
                      </m:r>
                      <m:sSub>
                        <m:sSubPr>
                          <m:ctrlPr>
                            <a:rPr lang="ar-AE" i="1">
                              <a:latin typeface="Cambria Math" panose="02040503050406030204" pitchFamily="18" charset="0"/>
                            </a:rPr>
                          </m:ctrlPr>
                        </m:sSubPr>
                        <m:e>
                          <m:r>
                            <a:rPr lang="ar-AE" i="1">
                              <a:latin typeface="Cambria Math" panose="02040503050406030204" pitchFamily="18" charset="0"/>
                            </a:rPr>
                            <m:t>𝑤</m:t>
                          </m:r>
                        </m:e>
                        <m:sub>
                          <m:r>
                            <a:rPr lang="ar-AE">
                              <a:latin typeface="Cambria Math" panose="02040503050406030204" pitchFamily="18" charset="0"/>
                            </a:rPr>
                            <m:t>2</m:t>
                          </m:r>
                        </m:sub>
                      </m:sSub>
                      <m:sSub>
                        <m:sSubPr>
                          <m:ctrlPr>
                            <a:rPr lang="ar-AE" i="1">
                              <a:latin typeface="Cambria Math" panose="02040503050406030204" pitchFamily="18" charset="0"/>
                            </a:rPr>
                          </m:ctrlPr>
                        </m:sSubPr>
                        <m:e>
                          <m:r>
                            <a:rPr lang="ar-AE" i="1">
                              <a:latin typeface="Cambria Math" panose="02040503050406030204" pitchFamily="18" charset="0"/>
                            </a:rPr>
                            <m:t>𝑥</m:t>
                          </m:r>
                        </m:e>
                        <m:sub>
                          <m:r>
                            <a:rPr lang="ar-AE">
                              <a:latin typeface="Cambria Math" panose="02040503050406030204" pitchFamily="18" charset="0"/>
                            </a:rPr>
                            <m:t>2</m:t>
                          </m:r>
                        </m:sub>
                      </m:sSub>
                      <m:r>
                        <a:rPr lang="ar-AE">
                          <a:latin typeface="Cambria Math" panose="02040503050406030204" pitchFamily="18" charset="0"/>
                        </a:rPr>
                        <m:t>+…+</m:t>
                      </m:r>
                      <m:sSub>
                        <m:sSubPr>
                          <m:ctrlPr>
                            <a:rPr lang="ar-AE" i="1">
                              <a:latin typeface="Cambria Math" panose="02040503050406030204" pitchFamily="18" charset="0"/>
                            </a:rPr>
                          </m:ctrlPr>
                        </m:sSubPr>
                        <m:e>
                          <m:r>
                            <a:rPr lang="ar-AE" i="1">
                              <a:latin typeface="Cambria Math" panose="02040503050406030204" pitchFamily="18" charset="0"/>
                            </a:rPr>
                            <m:t>𝑤</m:t>
                          </m:r>
                        </m:e>
                        <m:sub>
                          <m:r>
                            <a:rPr lang="ar-AE" i="1">
                              <a:latin typeface="Cambria Math" panose="02040503050406030204" pitchFamily="18" charset="0"/>
                            </a:rPr>
                            <m:t>𝑛</m:t>
                          </m:r>
                        </m:sub>
                      </m:sSub>
                      <m:sSub>
                        <m:sSubPr>
                          <m:ctrlPr>
                            <a:rPr lang="ar-AE" i="1">
                              <a:latin typeface="Cambria Math" panose="02040503050406030204" pitchFamily="18" charset="0"/>
                            </a:rPr>
                          </m:ctrlPr>
                        </m:sSubPr>
                        <m:e>
                          <m:r>
                            <a:rPr lang="ar-AE" i="1">
                              <a:latin typeface="Cambria Math" panose="02040503050406030204" pitchFamily="18" charset="0"/>
                            </a:rPr>
                            <m:t>𝑥</m:t>
                          </m:r>
                        </m:e>
                        <m:sub>
                          <m:r>
                            <a:rPr lang="ar-AE" i="1">
                              <a:latin typeface="Cambria Math" panose="02040503050406030204" pitchFamily="18" charset="0"/>
                            </a:rPr>
                            <m:t>𝑛</m:t>
                          </m:r>
                        </m:sub>
                      </m:sSub>
                      <m:r>
                        <a:rPr lang="ar-AE">
                          <a:latin typeface="Cambria Math" panose="02040503050406030204" pitchFamily="18" charset="0"/>
                        </a:rPr>
                        <m:t>+</m:t>
                      </m:r>
                      <m:r>
                        <a:rPr lang="ar-AE" i="1">
                          <a:latin typeface="Cambria Math" panose="02040503050406030204" pitchFamily="18" charset="0"/>
                        </a:rPr>
                        <m:t>𝑏</m:t>
                      </m:r>
                    </m:oMath>
                  </m:oMathPara>
                </a14:m>
                <a:endParaRPr lang="ar-AE" i="1" dirty="0"/>
              </a:p>
              <a:p>
                <a:pPr marL="0" indent="0" fontAlgn="base">
                  <a:buNone/>
                </a:pPr>
                <a:r>
                  <a:rPr lang="en-US" dirty="0"/>
                  <a:t>     where</a:t>
                </a:r>
              </a:p>
              <a:p>
                <a:pPr lvl="1" fontAlgn="base"/>
                <a14:m>
                  <m:oMath xmlns:m="http://schemas.openxmlformats.org/officeDocument/2006/math">
                    <m:r>
                      <a:rPr lang="en-US" i="1">
                        <a:latin typeface="Cambria Math" panose="02040503050406030204" pitchFamily="18" charset="0"/>
                      </a:rPr>
                      <m:t>𝑤</m:t>
                    </m:r>
                  </m:oMath>
                </a14:m>
                <a:r>
                  <a:rPr lang="en-US" dirty="0"/>
                  <a:t> represents the weights</a:t>
                </a:r>
              </a:p>
              <a:p>
                <a:pPr lvl="1" fontAlgn="base"/>
                <a14:m>
                  <m:oMath xmlns:m="http://schemas.openxmlformats.org/officeDocument/2006/math">
                    <m:r>
                      <a:rPr lang="en-US" i="1">
                        <a:latin typeface="Cambria Math" panose="02040503050406030204" pitchFamily="18" charset="0"/>
                      </a:rPr>
                      <m:t>𝑥</m:t>
                    </m:r>
                  </m:oMath>
                </a14:m>
                <a:r>
                  <a:rPr lang="en-US" dirty="0"/>
                  <a:t> represents the inputs</a:t>
                </a:r>
              </a:p>
              <a:p>
                <a:pPr lvl="1" fontAlgn="base"/>
                <a14:m>
                  <m:oMath xmlns:m="http://schemas.openxmlformats.org/officeDocument/2006/math">
                    <m:r>
                      <a:rPr lang="en-US" i="1">
                        <a:latin typeface="Cambria Math" panose="02040503050406030204" pitchFamily="18" charset="0"/>
                      </a:rPr>
                      <m:t>𝑏</m:t>
                    </m:r>
                  </m:oMath>
                </a14:m>
                <a:r>
                  <a:rPr lang="en-US" dirty="0"/>
                  <a:t> is the bias</a:t>
                </a:r>
              </a:p>
              <a:p>
                <a:pPr fontAlgn="base"/>
                <a:r>
                  <a:rPr lang="en-US" b="1" dirty="0"/>
                  <a:t>Activation:</a:t>
                </a:r>
                <a:r>
                  <a:rPr lang="en-US" dirty="0"/>
                  <a:t>  The result of the linear transformation (denoted as </a:t>
                </a:r>
                <a14:m>
                  <m:oMath xmlns:m="http://schemas.openxmlformats.org/officeDocument/2006/math">
                    <m:r>
                      <a:rPr lang="en-US" i="1">
                        <a:latin typeface="Cambria Math" panose="02040503050406030204" pitchFamily="18" charset="0"/>
                      </a:rPr>
                      <m:t>𝑧</m:t>
                    </m:r>
                  </m:oMath>
                </a14:m>
                <a:r>
                  <a:rPr lang="en-US" dirty="0"/>
                  <a:t>) is then passed through an activation function. The activation function is crucial because it introduces non-linearity into the system, enabling the network to learn more complex patterns. Popular activation functions include </a:t>
                </a:r>
                <a:r>
                  <a:rPr lang="en-US" dirty="0" err="1"/>
                  <a:t>ReLU</a:t>
                </a:r>
                <a:r>
                  <a:rPr lang="en-US" dirty="0"/>
                  <a:t>, sigmoid and tanh.</a:t>
                </a:r>
              </a:p>
              <a:p>
                <a:pPr fontAlgn="base"/>
                <a:endParaRPr lang="en-US" dirty="0"/>
              </a:p>
              <a:p>
                <a:endParaRPr lang="en-US" dirty="0"/>
              </a:p>
            </p:txBody>
          </p:sp>
        </mc:Choice>
        <mc:Fallback xmlns="">
          <p:sp>
            <p:nvSpPr>
              <p:cNvPr id="3" name="Content Placeholder 2">
                <a:extLst>
                  <a:ext uri="{FF2B5EF4-FFF2-40B4-BE49-F238E27FC236}">
                    <a16:creationId xmlns:a16="http://schemas.microsoft.com/office/drawing/2014/main" id="{5B8F734F-C68D-F2C7-5B3C-3515A2AC696C}"/>
                  </a:ext>
                </a:extLst>
              </p:cNvPr>
              <p:cNvSpPr>
                <a:spLocks noGrp="1" noRot="1" noChangeAspect="1" noMove="1" noResize="1" noEditPoints="1" noAdjustHandles="1" noChangeArrowheads="1" noChangeShapeType="1" noTextEdit="1"/>
              </p:cNvSpPr>
              <p:nvPr>
                <p:ph idx="1"/>
              </p:nvPr>
            </p:nvSpPr>
            <p:spPr>
              <a:xfrm>
                <a:off x="608012" y="1066800"/>
                <a:ext cx="11049000" cy="5257800"/>
              </a:xfrm>
              <a:blipFill>
                <a:blip r:embed="rId2"/>
                <a:stretch>
                  <a:fillRect l="-717" t="-1970" r="-110"/>
                </a:stretch>
              </a:blipFill>
            </p:spPr>
            <p:txBody>
              <a:bodyPr/>
              <a:lstStyle/>
              <a:p>
                <a:r>
                  <a:rPr lang="en-US">
                    <a:noFill/>
                  </a:rPr>
                  <a:t> </a:t>
                </a:r>
              </a:p>
            </p:txBody>
          </p:sp>
        </mc:Fallback>
      </mc:AlternateContent>
    </p:spTree>
    <p:extLst>
      <p:ext uri="{BB962C8B-B14F-4D97-AF65-F5344CB8AC3E}">
        <p14:creationId xmlns:p14="http://schemas.microsoft.com/office/powerpoint/2010/main" val="28399523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5C6045E-76AF-9533-BC68-038065E2FF51}"/>
              </a:ext>
            </a:extLst>
          </p:cNvPr>
          <p:cNvPicPr>
            <a:picLocks noChangeAspect="1"/>
          </p:cNvPicPr>
          <p:nvPr/>
        </p:nvPicPr>
        <p:blipFill>
          <a:blip r:embed="rId2"/>
          <a:stretch>
            <a:fillRect/>
          </a:stretch>
        </p:blipFill>
        <p:spPr>
          <a:xfrm>
            <a:off x="0" y="-66420"/>
            <a:ext cx="6866601" cy="3343020"/>
          </a:xfrm>
          <a:prstGeom prst="rect">
            <a:avLst/>
          </a:prstGeom>
        </p:spPr>
      </p:pic>
      <p:pic>
        <p:nvPicPr>
          <p:cNvPr id="6" name="Picture 5">
            <a:extLst>
              <a:ext uri="{FF2B5EF4-FFF2-40B4-BE49-F238E27FC236}">
                <a16:creationId xmlns:a16="http://schemas.microsoft.com/office/drawing/2014/main" id="{6C4A1746-44EE-31BA-185E-22E969C27149}"/>
              </a:ext>
            </a:extLst>
          </p:cNvPr>
          <p:cNvPicPr>
            <a:picLocks noChangeAspect="1"/>
          </p:cNvPicPr>
          <p:nvPr/>
        </p:nvPicPr>
        <p:blipFill>
          <a:blip r:embed="rId3"/>
          <a:stretch>
            <a:fillRect/>
          </a:stretch>
        </p:blipFill>
        <p:spPr>
          <a:xfrm>
            <a:off x="5103812" y="3124200"/>
            <a:ext cx="6866601" cy="3276600"/>
          </a:xfrm>
          <a:prstGeom prst="rect">
            <a:avLst/>
          </a:prstGeom>
        </p:spPr>
      </p:pic>
    </p:spTree>
    <p:extLst>
      <p:ext uri="{BB962C8B-B14F-4D97-AF65-F5344CB8AC3E}">
        <p14:creationId xmlns:p14="http://schemas.microsoft.com/office/powerpoint/2010/main" val="842011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7CCAA7-E585-D684-8D09-DEB30A097063}"/>
              </a:ext>
            </a:extLst>
          </p:cNvPr>
          <p:cNvSpPr>
            <a:spLocks noGrp="1"/>
          </p:cNvSpPr>
          <p:nvPr>
            <p:ph type="title"/>
          </p:nvPr>
        </p:nvSpPr>
        <p:spPr>
          <a:xfrm>
            <a:off x="800734" y="381000"/>
            <a:ext cx="9143538" cy="1066800"/>
          </a:xfrm>
        </p:spPr>
        <p:txBody>
          <a:bodyPr/>
          <a:lstStyle/>
          <a:p>
            <a:r>
              <a:rPr lang="en-US" b="1" dirty="0"/>
              <a:t>2. Backpropagation</a:t>
            </a:r>
            <a:br>
              <a:rPr lang="en-US" b="1" dirty="0"/>
            </a:br>
            <a:endParaRPr lang="en-US" dirty="0"/>
          </a:p>
        </p:txBody>
      </p:sp>
      <p:sp>
        <p:nvSpPr>
          <p:cNvPr id="3" name="Content Placeholder 2">
            <a:extLst>
              <a:ext uri="{FF2B5EF4-FFF2-40B4-BE49-F238E27FC236}">
                <a16:creationId xmlns:a16="http://schemas.microsoft.com/office/drawing/2014/main" id="{F3F0A354-9CEC-D548-1978-94B3D69D2E9A}"/>
              </a:ext>
            </a:extLst>
          </p:cNvPr>
          <p:cNvSpPr>
            <a:spLocks noGrp="1"/>
          </p:cNvSpPr>
          <p:nvPr>
            <p:ph idx="1"/>
          </p:nvPr>
        </p:nvSpPr>
        <p:spPr>
          <a:xfrm>
            <a:off x="684212" y="1219200"/>
            <a:ext cx="11125200" cy="5410200"/>
          </a:xfrm>
        </p:spPr>
        <p:txBody>
          <a:bodyPr>
            <a:normAutofit/>
          </a:bodyPr>
          <a:lstStyle/>
          <a:p>
            <a:pPr marL="0" indent="0" fontAlgn="base">
              <a:buNone/>
            </a:pPr>
            <a:r>
              <a:rPr lang="en-US" dirty="0"/>
              <a:t>After forward propagation, the network evaluates its performance using a loss function which measures the difference between the actual output and the predicted output. The goal of training is to minimize this loss. This is where backpropagation comes into play:</a:t>
            </a:r>
          </a:p>
          <a:p>
            <a:pPr lvl="1" fontAlgn="base"/>
            <a:r>
              <a:rPr lang="en-US" sz="2200" b="1" dirty="0"/>
              <a:t>Loss Calculation:</a:t>
            </a:r>
            <a:r>
              <a:rPr lang="en-US" sz="2200" dirty="0"/>
              <a:t> The network calculates the loss which provides a measure of error in the predictions which can vary like MSE(mean squared error) for regression tasks or cross-entropy loss for classification.</a:t>
            </a:r>
          </a:p>
          <a:p>
            <a:pPr lvl="1" fontAlgn="base"/>
            <a:r>
              <a:rPr lang="en-US" sz="2200" b="1" dirty="0"/>
              <a:t>Gradient Calculation:</a:t>
            </a:r>
            <a:r>
              <a:rPr lang="en-US" sz="2200" dirty="0"/>
              <a:t> The network computes the gradients of the loss function with respect to each weight and bias in the network. This involves applying the chain rule of calculus to find out how much each part of the output error can be attributed to each weight and bias.</a:t>
            </a:r>
          </a:p>
          <a:p>
            <a:pPr lvl="1" fontAlgn="base"/>
            <a:r>
              <a:rPr lang="en-US" sz="2200" b="1" dirty="0"/>
              <a:t>Weight Update:</a:t>
            </a:r>
            <a:r>
              <a:rPr lang="en-US" sz="2200" dirty="0"/>
              <a:t> Once the gradients are calculated, the weights and biases are updated using an optimization algorithm like stochastic gradient descent (SGD). The weights are adjusted in the opposite direction of the gradient to minimize the loss. The size of the step taken in each update is determined by the learning rate.</a:t>
            </a:r>
          </a:p>
        </p:txBody>
      </p:sp>
    </p:spTree>
    <p:extLst>
      <p:ext uri="{BB962C8B-B14F-4D97-AF65-F5344CB8AC3E}">
        <p14:creationId xmlns:p14="http://schemas.microsoft.com/office/powerpoint/2010/main" val="1036391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D7C6EAB-AF6D-D730-4084-04BC5502BA9F}"/>
              </a:ext>
            </a:extLst>
          </p:cNvPr>
          <p:cNvPicPr>
            <a:picLocks noChangeAspect="1"/>
          </p:cNvPicPr>
          <p:nvPr/>
        </p:nvPicPr>
        <p:blipFill>
          <a:blip r:embed="rId2"/>
          <a:stretch>
            <a:fillRect/>
          </a:stretch>
        </p:blipFill>
        <p:spPr>
          <a:xfrm>
            <a:off x="983537" y="866417"/>
            <a:ext cx="10221751" cy="5125165"/>
          </a:xfrm>
          <a:prstGeom prst="rect">
            <a:avLst/>
          </a:prstGeom>
        </p:spPr>
      </p:pic>
    </p:spTree>
    <p:extLst>
      <p:ext uri="{BB962C8B-B14F-4D97-AF65-F5344CB8AC3E}">
        <p14:creationId xmlns:p14="http://schemas.microsoft.com/office/powerpoint/2010/main" val="34249741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8E84C4C-4AA6-4B0A-02C8-C93A427B4B72}"/>
              </a:ext>
            </a:extLst>
          </p:cNvPr>
          <p:cNvPicPr>
            <a:picLocks noChangeAspect="1"/>
          </p:cNvPicPr>
          <p:nvPr/>
        </p:nvPicPr>
        <p:blipFill>
          <a:blip r:embed="rId2"/>
          <a:stretch>
            <a:fillRect/>
          </a:stretch>
        </p:blipFill>
        <p:spPr>
          <a:xfrm>
            <a:off x="836612" y="457200"/>
            <a:ext cx="10972800" cy="5604222"/>
          </a:xfrm>
          <a:prstGeom prst="rect">
            <a:avLst/>
          </a:prstGeom>
        </p:spPr>
      </p:pic>
    </p:spTree>
    <p:extLst>
      <p:ext uri="{BB962C8B-B14F-4D97-AF65-F5344CB8AC3E}">
        <p14:creationId xmlns:p14="http://schemas.microsoft.com/office/powerpoint/2010/main" val="40641901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8F5F9D-90AA-923C-9140-C9E824A8AB2A}"/>
              </a:ext>
            </a:extLst>
          </p:cNvPr>
          <p:cNvSpPr>
            <a:spLocks noGrp="1"/>
          </p:cNvSpPr>
          <p:nvPr>
            <p:ph type="title"/>
          </p:nvPr>
        </p:nvSpPr>
        <p:spPr/>
        <p:txBody>
          <a:bodyPr/>
          <a:lstStyle/>
          <a:p>
            <a:r>
              <a:rPr lang="en-US" b="1" dirty="0"/>
              <a:t>3. Iteration</a:t>
            </a:r>
            <a:br>
              <a:rPr lang="en-US" b="1" dirty="0"/>
            </a:br>
            <a:endParaRPr lang="en-US" dirty="0"/>
          </a:p>
        </p:txBody>
      </p:sp>
      <p:sp>
        <p:nvSpPr>
          <p:cNvPr id="3" name="Content Placeholder 2">
            <a:extLst>
              <a:ext uri="{FF2B5EF4-FFF2-40B4-BE49-F238E27FC236}">
                <a16:creationId xmlns:a16="http://schemas.microsoft.com/office/drawing/2014/main" id="{6E64C347-7981-7324-3350-0A52F3C502E7}"/>
              </a:ext>
            </a:extLst>
          </p:cNvPr>
          <p:cNvSpPr>
            <a:spLocks noGrp="1"/>
          </p:cNvSpPr>
          <p:nvPr>
            <p:ph idx="1"/>
          </p:nvPr>
        </p:nvSpPr>
        <p:spPr>
          <a:xfrm>
            <a:off x="1522876" y="1905000"/>
            <a:ext cx="8915400" cy="3697465"/>
          </a:xfrm>
        </p:spPr>
        <p:txBody>
          <a:bodyPr/>
          <a:lstStyle/>
          <a:p>
            <a:pPr fontAlgn="base"/>
            <a:r>
              <a:rPr lang="en-US" dirty="0"/>
              <a:t>This process of forward propagation, loss calculation, backpropagation and weight update is repeated for many iterations over the dataset to reduce the loss and more accurate predictions.</a:t>
            </a:r>
          </a:p>
          <a:p>
            <a:pPr marL="0" indent="0">
              <a:buNone/>
            </a:pPr>
            <a:endParaRPr lang="en-US" dirty="0"/>
          </a:p>
        </p:txBody>
      </p:sp>
    </p:spTree>
    <p:extLst>
      <p:ext uri="{BB962C8B-B14F-4D97-AF65-F5344CB8AC3E}">
        <p14:creationId xmlns:p14="http://schemas.microsoft.com/office/powerpoint/2010/main" val="49937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955C86-CCE2-FBFF-EAF1-00C2F364609E}"/>
              </a:ext>
            </a:extLst>
          </p:cNvPr>
          <p:cNvSpPr>
            <a:spLocks noGrp="1"/>
          </p:cNvSpPr>
          <p:nvPr>
            <p:ph type="title"/>
          </p:nvPr>
        </p:nvSpPr>
        <p:spPr/>
        <p:txBody>
          <a:bodyPr/>
          <a:lstStyle/>
          <a:p>
            <a:r>
              <a:rPr lang="en-US" b="1" dirty="0"/>
              <a:t>Example of Email Classification</a:t>
            </a:r>
            <a:br>
              <a:rPr lang="en-US" b="1" dirty="0"/>
            </a:br>
            <a:endParaRPr lang="en-US" dirty="0"/>
          </a:p>
        </p:txBody>
      </p:sp>
      <p:pic>
        <p:nvPicPr>
          <p:cNvPr id="5" name="Picture 4">
            <a:extLst>
              <a:ext uri="{FF2B5EF4-FFF2-40B4-BE49-F238E27FC236}">
                <a16:creationId xmlns:a16="http://schemas.microsoft.com/office/drawing/2014/main" id="{B1B6D576-6D27-5686-D0B3-E87CAF2A44E7}"/>
              </a:ext>
            </a:extLst>
          </p:cNvPr>
          <p:cNvPicPr>
            <a:picLocks noChangeAspect="1"/>
          </p:cNvPicPr>
          <p:nvPr/>
        </p:nvPicPr>
        <p:blipFill>
          <a:blip r:embed="rId2"/>
          <a:stretch>
            <a:fillRect/>
          </a:stretch>
        </p:blipFill>
        <p:spPr>
          <a:xfrm>
            <a:off x="836612" y="1524000"/>
            <a:ext cx="10287000" cy="1562318"/>
          </a:xfrm>
          <a:prstGeom prst="rect">
            <a:avLst/>
          </a:prstGeom>
        </p:spPr>
      </p:pic>
      <p:sp>
        <p:nvSpPr>
          <p:cNvPr id="7" name="TextBox 6">
            <a:extLst>
              <a:ext uri="{FF2B5EF4-FFF2-40B4-BE49-F238E27FC236}">
                <a16:creationId xmlns:a16="http://schemas.microsoft.com/office/drawing/2014/main" id="{F2B3B532-4550-B934-8699-BD79225CAF6E}"/>
              </a:ext>
            </a:extLst>
          </p:cNvPr>
          <p:cNvSpPr txBox="1"/>
          <p:nvPr/>
        </p:nvSpPr>
        <p:spPr>
          <a:xfrm>
            <a:off x="836612" y="3352800"/>
            <a:ext cx="10287000" cy="2421176"/>
          </a:xfrm>
          <a:prstGeom prst="rect">
            <a:avLst/>
          </a:prstGeom>
          <a:noFill/>
          <a:ln>
            <a:solidFill>
              <a:schemeClr val="accent1">
                <a:lumMod val="20000"/>
                <a:lumOff val="80000"/>
              </a:schemeClr>
            </a:solidFill>
          </a:ln>
        </p:spPr>
        <p:txBody>
          <a:bodyPr wrap="square">
            <a:spAutoFit/>
          </a:bodyPr>
          <a:lstStyle/>
          <a:p>
            <a:pPr algn="l" rtl="0" fontAlgn="base">
              <a:spcAft>
                <a:spcPts val="750"/>
              </a:spcAft>
              <a:buNone/>
            </a:pPr>
            <a:r>
              <a:rPr lang="en-US" b="0" i="0" dirty="0">
                <a:solidFill>
                  <a:srgbClr val="273239"/>
                </a:solidFill>
                <a:effectLst/>
                <a:latin typeface="Nunito" pitchFamily="2" charset="0"/>
              </a:rPr>
              <a:t>To classify this email, we will create a feature vector based on the analysis of keywords such as "free" "win" and "offer"</a:t>
            </a:r>
          </a:p>
          <a:p>
            <a:pPr algn="l" rtl="0" fontAlgn="base">
              <a:spcAft>
                <a:spcPts val="750"/>
              </a:spcAft>
              <a:buNone/>
            </a:pPr>
            <a:r>
              <a:rPr lang="en-US" b="0" i="0" dirty="0">
                <a:solidFill>
                  <a:srgbClr val="273239"/>
                </a:solidFill>
                <a:effectLst/>
                <a:latin typeface="Nunito" pitchFamily="2" charset="0"/>
              </a:rPr>
              <a:t>The feature vector of the record can be presented as:</a:t>
            </a:r>
          </a:p>
          <a:p>
            <a:pPr algn="l" fontAlgn="base">
              <a:spcAft>
                <a:spcPts val="1800"/>
              </a:spcAft>
              <a:buFont typeface="Arial" panose="020B0604020202020204" pitchFamily="34" charset="0"/>
              <a:buChar char="•"/>
            </a:pPr>
            <a:r>
              <a:rPr lang="en-US" b="0" i="0" dirty="0">
                <a:solidFill>
                  <a:srgbClr val="273239"/>
                </a:solidFill>
                <a:effectLst/>
                <a:latin typeface="Nunito" pitchFamily="2" charset="0"/>
              </a:rPr>
              <a:t>"free": Present (1)</a:t>
            </a:r>
          </a:p>
          <a:p>
            <a:pPr algn="l" fontAlgn="base">
              <a:spcAft>
                <a:spcPts val="1800"/>
              </a:spcAft>
              <a:buFont typeface="Arial" panose="020B0604020202020204" pitchFamily="34" charset="0"/>
              <a:buChar char="•"/>
            </a:pPr>
            <a:r>
              <a:rPr lang="en-US" b="0" i="0" dirty="0">
                <a:solidFill>
                  <a:srgbClr val="273239"/>
                </a:solidFill>
                <a:effectLst/>
                <a:latin typeface="Nunito" pitchFamily="2" charset="0"/>
              </a:rPr>
              <a:t>"win": Absent (0)</a:t>
            </a:r>
          </a:p>
          <a:p>
            <a:pPr algn="l" fontAlgn="base">
              <a:spcAft>
                <a:spcPts val="1800"/>
              </a:spcAft>
              <a:buFont typeface="Arial" panose="020B0604020202020204" pitchFamily="34" charset="0"/>
              <a:buChar char="•"/>
            </a:pPr>
            <a:r>
              <a:rPr lang="en-US" b="0" i="0" dirty="0">
                <a:solidFill>
                  <a:srgbClr val="273239"/>
                </a:solidFill>
                <a:effectLst/>
                <a:latin typeface="Nunito" pitchFamily="2" charset="0"/>
              </a:rPr>
              <a:t>"offer": Present (1)</a:t>
            </a:r>
          </a:p>
        </p:txBody>
      </p:sp>
    </p:spTree>
    <p:extLst>
      <p:ext uri="{BB962C8B-B14F-4D97-AF65-F5344CB8AC3E}">
        <p14:creationId xmlns:p14="http://schemas.microsoft.com/office/powerpoint/2010/main" val="31748657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D8A98DE-3968-8A9B-6ED5-248B3E1A787A}"/>
              </a:ext>
            </a:extLst>
          </p:cNvPr>
          <p:cNvPicPr>
            <a:picLocks noChangeAspect="1"/>
          </p:cNvPicPr>
          <p:nvPr/>
        </p:nvPicPr>
        <p:blipFill>
          <a:blip r:embed="rId2"/>
          <a:stretch>
            <a:fillRect/>
          </a:stretch>
        </p:blipFill>
        <p:spPr>
          <a:xfrm>
            <a:off x="1031168" y="861654"/>
            <a:ext cx="10126488" cy="5134692"/>
          </a:xfrm>
          <a:prstGeom prst="rect">
            <a:avLst/>
          </a:prstGeom>
        </p:spPr>
      </p:pic>
    </p:spTree>
    <p:extLst>
      <p:ext uri="{BB962C8B-B14F-4D97-AF65-F5344CB8AC3E}">
        <p14:creationId xmlns:p14="http://schemas.microsoft.com/office/powerpoint/2010/main" val="4269813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Content Placeholder 2"/>
          <p:cNvSpPr>
            <a:spLocks noGrp="1"/>
          </p:cNvSpPr>
          <p:nvPr>
            <p:ph idx="1"/>
          </p:nvPr>
        </p:nvSpPr>
        <p:spPr/>
        <p:txBody>
          <a:bodyPr/>
          <a:lstStyle/>
          <a:p>
            <a:r>
              <a:rPr lang="en-US" dirty="0"/>
              <a:t>Introduction to Deep learning </a:t>
            </a:r>
          </a:p>
          <a:p>
            <a:r>
              <a:rPr lang="en-US" dirty="0"/>
              <a:t>Components of Neural Networks</a:t>
            </a:r>
          </a:p>
          <a:p>
            <a:r>
              <a:rPr lang="en-US" dirty="0"/>
              <a:t>Hyper-Parameters</a:t>
            </a:r>
          </a:p>
          <a:p>
            <a:r>
              <a:rPr lang="en-US" dirty="0"/>
              <a:t>Deep Learning Architectures / Models</a:t>
            </a:r>
          </a:p>
        </p:txBody>
      </p:sp>
    </p:spTree>
    <p:extLst>
      <p:ext uri="{BB962C8B-B14F-4D97-AF65-F5344CB8AC3E}">
        <p14:creationId xmlns:p14="http://schemas.microsoft.com/office/powerpoint/2010/main" val="31481100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725F9F-CC82-AEF4-CB85-15324DB5D42F}"/>
              </a:ext>
            </a:extLst>
          </p:cNvPr>
          <p:cNvSpPr>
            <a:spLocks noGrp="1"/>
          </p:cNvSpPr>
          <p:nvPr>
            <p:ph type="title"/>
          </p:nvPr>
        </p:nvSpPr>
        <p:spPr>
          <a:xfrm>
            <a:off x="684211" y="304800"/>
            <a:ext cx="9143538" cy="1066800"/>
          </a:xfrm>
        </p:spPr>
        <p:txBody>
          <a:bodyPr/>
          <a:lstStyle/>
          <a:p>
            <a:r>
              <a:rPr lang="en-US" b="1" dirty="0"/>
              <a:t>How Neurons Process Data in a Neural Network</a:t>
            </a:r>
            <a:br>
              <a:rPr lang="en-US" b="1" dirty="0"/>
            </a:br>
            <a:endParaRPr lang="en-US" dirty="0"/>
          </a:p>
        </p:txBody>
      </p:sp>
      <p:sp>
        <p:nvSpPr>
          <p:cNvPr id="3" name="Content Placeholder 2">
            <a:extLst>
              <a:ext uri="{FF2B5EF4-FFF2-40B4-BE49-F238E27FC236}">
                <a16:creationId xmlns:a16="http://schemas.microsoft.com/office/drawing/2014/main" id="{B380C5DD-E323-5DC3-2FE2-1AFBD8C31907}"/>
              </a:ext>
            </a:extLst>
          </p:cNvPr>
          <p:cNvSpPr>
            <a:spLocks noGrp="1"/>
          </p:cNvSpPr>
          <p:nvPr>
            <p:ph idx="1"/>
          </p:nvPr>
        </p:nvSpPr>
        <p:spPr>
          <a:xfrm>
            <a:off x="760411" y="1219200"/>
            <a:ext cx="7848601" cy="4953000"/>
          </a:xfrm>
        </p:spPr>
        <p:txBody>
          <a:bodyPr>
            <a:normAutofit fontScale="25000" lnSpcReduction="20000"/>
          </a:bodyPr>
          <a:lstStyle/>
          <a:p>
            <a:pPr marL="0" indent="0" fontAlgn="base">
              <a:lnSpc>
                <a:spcPct val="120000"/>
              </a:lnSpc>
              <a:spcBef>
                <a:spcPts val="0"/>
              </a:spcBef>
              <a:buNone/>
            </a:pPr>
            <a:r>
              <a:rPr lang="en-US" sz="9600" b="1" dirty="0"/>
              <a:t>1. Input Layer: </a:t>
            </a:r>
            <a:r>
              <a:rPr lang="en-US" sz="9600" dirty="0"/>
              <a:t>The input layer contains 3 nodes that indicates the presence of each keyword.</a:t>
            </a:r>
          </a:p>
          <a:p>
            <a:pPr marL="0" indent="0" fontAlgn="base">
              <a:lnSpc>
                <a:spcPct val="120000"/>
              </a:lnSpc>
              <a:spcBef>
                <a:spcPts val="0"/>
              </a:spcBef>
              <a:buNone/>
            </a:pPr>
            <a:r>
              <a:rPr lang="en-US" sz="9600" b="1" dirty="0"/>
              <a:t>2. Hidden Layer</a:t>
            </a:r>
            <a:r>
              <a:rPr lang="en-US" sz="9600" dirty="0"/>
              <a:t>: The input vector is passed through the hidden layer. Each neuron in the hidden layer performs two primary operations: a weighted sum followed by an activation function.</a:t>
            </a:r>
          </a:p>
          <a:p>
            <a:pPr marL="0" indent="0" fontAlgn="base">
              <a:lnSpc>
                <a:spcPct val="120000"/>
              </a:lnSpc>
              <a:spcBef>
                <a:spcPts val="0"/>
              </a:spcBef>
              <a:buNone/>
            </a:pPr>
            <a:r>
              <a:rPr lang="en-US" sz="9600" b="1" dirty="0"/>
              <a:t>Weights:</a:t>
            </a:r>
            <a:endParaRPr lang="en-US" sz="9600" dirty="0"/>
          </a:p>
          <a:p>
            <a:pPr fontAlgn="base">
              <a:lnSpc>
                <a:spcPct val="120000"/>
              </a:lnSpc>
              <a:spcBef>
                <a:spcPts val="0"/>
              </a:spcBef>
            </a:pPr>
            <a:r>
              <a:rPr lang="en-US" sz="9600" dirty="0"/>
              <a:t>Neuron H1: [0.5,−0.2,0.3]</a:t>
            </a:r>
          </a:p>
          <a:p>
            <a:pPr fontAlgn="base">
              <a:lnSpc>
                <a:spcPct val="120000"/>
              </a:lnSpc>
              <a:spcBef>
                <a:spcPts val="0"/>
              </a:spcBef>
            </a:pPr>
            <a:r>
              <a:rPr lang="en-US" sz="9600" dirty="0"/>
              <a:t>Neuron H2: [0.4,0.1,−0.5]</a:t>
            </a:r>
          </a:p>
          <a:p>
            <a:pPr marL="0" indent="0" fontAlgn="base">
              <a:lnSpc>
                <a:spcPct val="120000"/>
              </a:lnSpc>
              <a:spcBef>
                <a:spcPts val="0"/>
              </a:spcBef>
              <a:buNone/>
            </a:pPr>
            <a:r>
              <a:rPr lang="en-US" sz="9600" b="1" dirty="0"/>
              <a:t>Input Vector: [1,0,1]</a:t>
            </a:r>
            <a:endParaRPr lang="en-US" dirty="0"/>
          </a:p>
        </p:txBody>
      </p:sp>
      <p:sp>
        <p:nvSpPr>
          <p:cNvPr id="5" name="TextBox 4">
            <a:extLst>
              <a:ext uri="{FF2B5EF4-FFF2-40B4-BE49-F238E27FC236}">
                <a16:creationId xmlns:a16="http://schemas.microsoft.com/office/drawing/2014/main" id="{DDB50A94-26CB-E8EA-A67D-70323C8FEEA7}"/>
              </a:ext>
            </a:extLst>
          </p:cNvPr>
          <p:cNvSpPr txBox="1"/>
          <p:nvPr/>
        </p:nvSpPr>
        <p:spPr>
          <a:xfrm>
            <a:off x="5865812" y="3429000"/>
            <a:ext cx="5639752" cy="2396938"/>
          </a:xfrm>
          <a:prstGeom prst="rect">
            <a:avLst/>
          </a:prstGeom>
          <a:noFill/>
          <a:ln>
            <a:solidFill>
              <a:schemeClr val="accent1">
                <a:lumMod val="20000"/>
                <a:lumOff val="80000"/>
              </a:schemeClr>
            </a:solidFill>
          </a:ln>
        </p:spPr>
        <p:txBody>
          <a:bodyPr wrap="square">
            <a:spAutoFit/>
          </a:bodyPr>
          <a:lstStyle/>
          <a:p>
            <a:pPr fontAlgn="base">
              <a:lnSpc>
                <a:spcPct val="120000"/>
              </a:lnSpc>
              <a:spcBef>
                <a:spcPts val="0"/>
              </a:spcBef>
            </a:pPr>
            <a:r>
              <a:rPr lang="en-US" sz="1800" b="1" dirty="0"/>
              <a:t>Weighted Sum Calculation</a:t>
            </a:r>
            <a:endParaRPr lang="en-US" sz="1800" dirty="0"/>
          </a:p>
          <a:p>
            <a:pPr fontAlgn="base">
              <a:lnSpc>
                <a:spcPct val="120000"/>
              </a:lnSpc>
              <a:spcBef>
                <a:spcPts val="0"/>
              </a:spcBef>
            </a:pPr>
            <a:r>
              <a:rPr lang="en-US" sz="1800" b="1" dirty="0"/>
              <a:t>For H1: (</a:t>
            </a:r>
            <a:r>
              <a:rPr lang="en-US" sz="1800" dirty="0"/>
              <a:t>1×0.5)+(0×−0.2)+(1×0.3)=0.5+0+0.3=0.8</a:t>
            </a:r>
          </a:p>
          <a:p>
            <a:pPr fontAlgn="base">
              <a:lnSpc>
                <a:spcPct val="120000"/>
              </a:lnSpc>
              <a:spcBef>
                <a:spcPts val="0"/>
              </a:spcBef>
            </a:pPr>
            <a:r>
              <a:rPr lang="en-US" sz="1800" b="1" dirty="0"/>
              <a:t>For H2: </a:t>
            </a:r>
            <a:r>
              <a:rPr lang="en-US" sz="1800" dirty="0"/>
              <a:t>(1×0.4)+(0×0.1)+(1×−0.5)=0.4+0−0.5=−0.1</a:t>
            </a:r>
          </a:p>
          <a:p>
            <a:pPr fontAlgn="base">
              <a:lnSpc>
                <a:spcPct val="120000"/>
              </a:lnSpc>
              <a:spcBef>
                <a:spcPts val="0"/>
              </a:spcBef>
            </a:pPr>
            <a:r>
              <a:rPr lang="en-US" sz="1800" b="1" dirty="0"/>
              <a:t>Activation Function</a:t>
            </a:r>
            <a:endParaRPr lang="en-US" sz="1800" dirty="0"/>
          </a:p>
          <a:p>
            <a:pPr fontAlgn="base">
              <a:lnSpc>
                <a:spcPct val="120000"/>
              </a:lnSpc>
              <a:spcBef>
                <a:spcPts val="0"/>
              </a:spcBef>
            </a:pPr>
            <a:r>
              <a:rPr lang="en-US" sz="1800" dirty="0"/>
              <a:t>Here we will use </a:t>
            </a:r>
            <a:r>
              <a:rPr lang="en-US" sz="1800" u="sng" dirty="0" err="1">
                <a:hlinkClick r:id="rId2"/>
              </a:rPr>
              <a:t>ReLu</a:t>
            </a:r>
            <a:r>
              <a:rPr lang="en-US" sz="1800" u="sng" dirty="0">
                <a:hlinkClick r:id="rId2"/>
              </a:rPr>
              <a:t> activation function</a:t>
            </a:r>
            <a:r>
              <a:rPr lang="en-US" sz="1800" dirty="0"/>
              <a:t>:</a:t>
            </a:r>
          </a:p>
          <a:p>
            <a:pPr fontAlgn="base">
              <a:lnSpc>
                <a:spcPct val="120000"/>
              </a:lnSpc>
              <a:spcBef>
                <a:spcPts val="0"/>
              </a:spcBef>
            </a:pPr>
            <a:r>
              <a:rPr lang="en-US" sz="1800" b="1" dirty="0"/>
              <a:t>H1 Output:</a:t>
            </a:r>
            <a:r>
              <a:rPr lang="en-US" sz="1800" dirty="0"/>
              <a:t> </a:t>
            </a:r>
            <a:r>
              <a:rPr lang="en-US" sz="1800" dirty="0" err="1"/>
              <a:t>ReLU</a:t>
            </a:r>
            <a:r>
              <a:rPr lang="en-US" sz="1800" dirty="0"/>
              <a:t>(0.8)= 0.8</a:t>
            </a:r>
          </a:p>
          <a:p>
            <a:pPr fontAlgn="base">
              <a:lnSpc>
                <a:spcPct val="120000"/>
              </a:lnSpc>
              <a:spcBef>
                <a:spcPts val="0"/>
              </a:spcBef>
            </a:pPr>
            <a:r>
              <a:rPr lang="en-US" sz="1800" b="1" dirty="0"/>
              <a:t>H2 Output:</a:t>
            </a:r>
            <a:r>
              <a:rPr lang="en-US" sz="1800" dirty="0"/>
              <a:t> </a:t>
            </a:r>
            <a:r>
              <a:rPr lang="en-US" sz="1800" dirty="0" err="1"/>
              <a:t>ReLu</a:t>
            </a:r>
            <a:r>
              <a:rPr lang="en-US" sz="1800" dirty="0"/>
              <a:t>(-0.1) = 0</a:t>
            </a:r>
          </a:p>
        </p:txBody>
      </p:sp>
    </p:spTree>
    <p:extLst>
      <p:ext uri="{BB962C8B-B14F-4D97-AF65-F5344CB8AC3E}">
        <p14:creationId xmlns:p14="http://schemas.microsoft.com/office/powerpoint/2010/main" val="3833455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111CDA-8634-E6A5-43B4-2F27AF5C018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4CA62DC-734F-75A2-4019-FC6CA0C9F6E2}"/>
              </a:ext>
            </a:extLst>
          </p:cNvPr>
          <p:cNvSpPr>
            <a:spLocks noGrp="1"/>
          </p:cNvSpPr>
          <p:nvPr>
            <p:ph type="title"/>
          </p:nvPr>
        </p:nvSpPr>
        <p:spPr>
          <a:xfrm>
            <a:off x="684211" y="304800"/>
            <a:ext cx="9143538" cy="1066800"/>
          </a:xfrm>
        </p:spPr>
        <p:txBody>
          <a:bodyPr/>
          <a:lstStyle/>
          <a:p>
            <a:r>
              <a:rPr lang="en-US" b="1" dirty="0"/>
              <a:t>How Neurons Process Data in a Neural Network</a:t>
            </a:r>
            <a:br>
              <a:rPr lang="en-US" b="1" dirty="0"/>
            </a:br>
            <a:endParaRPr lang="en-US" dirty="0"/>
          </a:p>
        </p:txBody>
      </p:sp>
      <p:sp>
        <p:nvSpPr>
          <p:cNvPr id="3" name="Content Placeholder 2">
            <a:extLst>
              <a:ext uri="{FF2B5EF4-FFF2-40B4-BE49-F238E27FC236}">
                <a16:creationId xmlns:a16="http://schemas.microsoft.com/office/drawing/2014/main" id="{129DBFAD-0C66-71D5-7804-51258D8D41FF}"/>
              </a:ext>
            </a:extLst>
          </p:cNvPr>
          <p:cNvSpPr>
            <a:spLocks noGrp="1"/>
          </p:cNvSpPr>
          <p:nvPr>
            <p:ph idx="1"/>
          </p:nvPr>
        </p:nvSpPr>
        <p:spPr>
          <a:xfrm>
            <a:off x="760411" y="1219200"/>
            <a:ext cx="11277601" cy="1981200"/>
          </a:xfrm>
        </p:spPr>
        <p:txBody>
          <a:bodyPr>
            <a:normAutofit/>
          </a:bodyPr>
          <a:lstStyle/>
          <a:p>
            <a:pPr marL="0" indent="0" fontAlgn="base">
              <a:lnSpc>
                <a:spcPct val="120000"/>
              </a:lnSpc>
              <a:spcBef>
                <a:spcPts val="0"/>
              </a:spcBef>
              <a:buNone/>
            </a:pPr>
            <a:r>
              <a:rPr lang="en-US" b="1" dirty="0"/>
              <a:t>3. Output Layer: </a:t>
            </a:r>
            <a:r>
              <a:rPr lang="en-US" dirty="0"/>
              <a:t>The activated values from the hidden neurons are sent to the output neuron where they are again processed using a weighted sum and an activation function.</a:t>
            </a:r>
          </a:p>
          <a:p>
            <a:pPr marL="0" indent="0" fontAlgn="base">
              <a:lnSpc>
                <a:spcPct val="120000"/>
              </a:lnSpc>
              <a:spcBef>
                <a:spcPts val="0"/>
              </a:spcBef>
              <a:buNone/>
            </a:pPr>
            <a:endParaRPr lang="en-US" dirty="0"/>
          </a:p>
        </p:txBody>
      </p:sp>
      <p:pic>
        <p:nvPicPr>
          <p:cNvPr id="6" name="Picture 5">
            <a:extLst>
              <a:ext uri="{FF2B5EF4-FFF2-40B4-BE49-F238E27FC236}">
                <a16:creationId xmlns:a16="http://schemas.microsoft.com/office/drawing/2014/main" id="{F4D43F5E-0059-7233-6FBA-62BACC55DD72}"/>
              </a:ext>
            </a:extLst>
          </p:cNvPr>
          <p:cNvPicPr>
            <a:picLocks noChangeAspect="1"/>
          </p:cNvPicPr>
          <p:nvPr/>
        </p:nvPicPr>
        <p:blipFill>
          <a:blip r:embed="rId2"/>
          <a:stretch>
            <a:fillRect/>
          </a:stretch>
        </p:blipFill>
        <p:spPr>
          <a:xfrm>
            <a:off x="1674812" y="2232660"/>
            <a:ext cx="7543800" cy="1981200"/>
          </a:xfrm>
          <a:prstGeom prst="rect">
            <a:avLst/>
          </a:prstGeom>
        </p:spPr>
      </p:pic>
      <p:sp>
        <p:nvSpPr>
          <p:cNvPr id="8" name="TextBox 7">
            <a:extLst>
              <a:ext uri="{FF2B5EF4-FFF2-40B4-BE49-F238E27FC236}">
                <a16:creationId xmlns:a16="http://schemas.microsoft.com/office/drawing/2014/main" id="{8B8BAA9A-ECDF-CC34-A263-B7238A35B133}"/>
              </a:ext>
            </a:extLst>
          </p:cNvPr>
          <p:cNvSpPr txBox="1"/>
          <p:nvPr/>
        </p:nvSpPr>
        <p:spPr>
          <a:xfrm>
            <a:off x="760411" y="4419600"/>
            <a:ext cx="11277601" cy="1569660"/>
          </a:xfrm>
          <a:prstGeom prst="rect">
            <a:avLst/>
          </a:prstGeom>
          <a:noFill/>
          <a:ln>
            <a:solidFill>
              <a:schemeClr val="accent1">
                <a:lumMod val="20000"/>
                <a:lumOff val="80000"/>
              </a:schemeClr>
            </a:solidFill>
          </a:ln>
        </p:spPr>
        <p:txBody>
          <a:bodyPr wrap="square">
            <a:spAutoFit/>
          </a:bodyPr>
          <a:lstStyle/>
          <a:p>
            <a:pPr fontAlgn="base"/>
            <a:r>
              <a:rPr lang="en-US" sz="2400" b="1" dirty="0"/>
              <a:t>4. Final Classification: </a:t>
            </a:r>
            <a:r>
              <a:rPr lang="en-US" sz="2400" dirty="0"/>
              <a:t>The output value of approximately 0.636 indicates the probability of the email being spam.</a:t>
            </a:r>
          </a:p>
          <a:p>
            <a:pPr fontAlgn="base"/>
            <a:r>
              <a:rPr lang="en-US" sz="2400" dirty="0"/>
              <a:t>Since this value is greater than 0.5, the neural network classifies the email as spam (1).</a:t>
            </a:r>
          </a:p>
          <a:p>
            <a:endParaRPr lang="en-US" sz="2400" dirty="0"/>
          </a:p>
        </p:txBody>
      </p:sp>
    </p:spTree>
    <p:extLst>
      <p:ext uri="{BB962C8B-B14F-4D97-AF65-F5344CB8AC3E}">
        <p14:creationId xmlns:p14="http://schemas.microsoft.com/office/powerpoint/2010/main" val="81501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49174F-FDAD-139F-F9C1-4D007FDA6084}"/>
              </a:ext>
            </a:extLst>
          </p:cNvPr>
          <p:cNvSpPr>
            <a:spLocks noGrp="1"/>
          </p:cNvSpPr>
          <p:nvPr>
            <p:ph type="ctrTitle"/>
          </p:nvPr>
        </p:nvSpPr>
        <p:spPr/>
        <p:txBody>
          <a:bodyPr/>
          <a:lstStyle/>
          <a:p>
            <a:r>
              <a:rPr lang="en-US" dirty="0"/>
              <a:t>Types of Neural Network</a:t>
            </a:r>
          </a:p>
        </p:txBody>
      </p:sp>
      <p:sp>
        <p:nvSpPr>
          <p:cNvPr id="3" name="Subtitle 2">
            <a:extLst>
              <a:ext uri="{FF2B5EF4-FFF2-40B4-BE49-F238E27FC236}">
                <a16:creationId xmlns:a16="http://schemas.microsoft.com/office/drawing/2014/main" id="{0C0ABD9C-A17D-192C-F55E-BE0D1EBFA7DA}"/>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110852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EAE9F73-D4FE-65FC-8C98-AC04B1182B33}"/>
              </a:ext>
            </a:extLst>
          </p:cNvPr>
          <p:cNvSpPr>
            <a:spLocks noGrp="1"/>
          </p:cNvSpPr>
          <p:nvPr>
            <p:ph idx="1"/>
          </p:nvPr>
        </p:nvSpPr>
        <p:spPr>
          <a:xfrm>
            <a:off x="531812" y="609600"/>
            <a:ext cx="11277600" cy="5638800"/>
          </a:xfrm>
        </p:spPr>
        <p:txBody>
          <a:bodyPr>
            <a:normAutofit fontScale="92500" lnSpcReduction="20000"/>
          </a:bodyPr>
          <a:lstStyle/>
          <a:p>
            <a:pPr fontAlgn="base"/>
            <a:r>
              <a:rPr lang="en-US" b="1" u="sng" dirty="0">
                <a:solidFill>
                  <a:schemeClr val="accent1">
                    <a:lumMod val="75000"/>
                  </a:schemeClr>
                </a:solidFill>
                <a:hlinkClick r:id="rId2">
                  <a:extLst>
                    <a:ext uri="{A12FA001-AC4F-418D-AE19-62706E023703}">
                      <ahyp:hlinkClr xmlns:ahyp="http://schemas.microsoft.com/office/drawing/2018/hyperlinkcolor" val="tx"/>
                    </a:ext>
                  </a:extLst>
                </a:hlinkClick>
              </a:rPr>
              <a:t>Perception - </a:t>
            </a:r>
            <a:r>
              <a:rPr lang="en-US" dirty="0"/>
              <a:t>simplest form of a neural network </a:t>
            </a:r>
            <a:endParaRPr lang="en-US" b="1" u="sng" dirty="0">
              <a:solidFill>
                <a:schemeClr val="accent1">
                  <a:lumMod val="75000"/>
                </a:schemeClr>
              </a:solidFill>
              <a:hlinkClick r:id="rId2">
                <a:extLst>
                  <a:ext uri="{A12FA001-AC4F-418D-AE19-62706E023703}">
                    <ahyp:hlinkClr xmlns:ahyp="http://schemas.microsoft.com/office/drawing/2018/hyperlinkcolor" val="tx"/>
                  </a:ext>
                </a:extLst>
              </a:hlinkClick>
            </a:endParaRPr>
          </a:p>
          <a:p>
            <a:pPr fontAlgn="base"/>
            <a:r>
              <a:rPr lang="en-US" b="1" u="sng" dirty="0" err="1">
                <a:solidFill>
                  <a:schemeClr val="accent1">
                    <a:lumMod val="75000"/>
                  </a:schemeClr>
                </a:solidFill>
                <a:hlinkClick r:id="rId2">
                  <a:extLst>
                    <a:ext uri="{A12FA001-AC4F-418D-AE19-62706E023703}">
                      <ahyp:hlinkClr xmlns:ahyp="http://schemas.microsoft.com/office/drawing/2018/hyperlinkcolor" val="tx"/>
                    </a:ext>
                  </a:extLst>
                </a:hlinkClick>
              </a:rPr>
              <a:t>Singlelayer</a:t>
            </a:r>
            <a:r>
              <a:rPr lang="en-US" b="1" u="sng" dirty="0">
                <a:solidFill>
                  <a:schemeClr val="accent1">
                    <a:lumMod val="75000"/>
                  </a:schemeClr>
                </a:solidFill>
                <a:hlinkClick r:id="rId2">
                  <a:extLst>
                    <a:ext uri="{A12FA001-AC4F-418D-AE19-62706E023703}">
                      <ahyp:hlinkClr xmlns:ahyp="http://schemas.microsoft.com/office/drawing/2018/hyperlinkcolor" val="tx"/>
                    </a:ext>
                  </a:extLst>
                </a:hlinkClick>
              </a:rPr>
              <a:t> Perceptron: </a:t>
            </a:r>
            <a:r>
              <a:rPr lang="en-US" dirty="0"/>
              <a:t>It has one layer and it applies weights, sums inputs and uses activation to produce output.</a:t>
            </a:r>
          </a:p>
          <a:p>
            <a:pPr fontAlgn="base"/>
            <a:r>
              <a:rPr lang="en-US" b="1" u="sng" dirty="0">
                <a:solidFill>
                  <a:schemeClr val="accent1">
                    <a:lumMod val="75000"/>
                  </a:schemeClr>
                </a:solidFill>
                <a:hlinkClick r:id="rId3">
                  <a:extLst>
                    <a:ext uri="{A12FA001-AC4F-418D-AE19-62706E023703}">
                      <ahyp:hlinkClr xmlns:ahyp="http://schemas.microsoft.com/office/drawing/2018/hyperlinkcolor" val="tx"/>
                    </a:ext>
                  </a:extLst>
                </a:hlinkClick>
              </a:rPr>
              <a:t>Multilayer Perceptron (MLP)</a:t>
            </a:r>
            <a:r>
              <a:rPr lang="en-US" b="1" u="sng" dirty="0">
                <a:solidFill>
                  <a:schemeClr val="accent1">
                    <a:lumMod val="75000"/>
                  </a:schemeClr>
                </a:solidFill>
              </a:rPr>
              <a:t>: </a:t>
            </a:r>
            <a:r>
              <a:rPr lang="en-US" dirty="0"/>
              <a:t>It is a type of feedforward neural network with three or more layers, including an input layer, one or more hidden layers and an output layer. It uses nonlinear activation functions.</a:t>
            </a:r>
          </a:p>
          <a:p>
            <a:pPr fontAlgn="base"/>
            <a:r>
              <a:rPr lang="en-US" b="1" u="sng" dirty="0">
                <a:solidFill>
                  <a:schemeClr val="accent1">
                    <a:lumMod val="75000"/>
                  </a:schemeClr>
                </a:solidFill>
                <a:hlinkClick r:id="rId4">
                  <a:extLst>
                    <a:ext uri="{A12FA001-AC4F-418D-AE19-62706E023703}">
                      <ahyp:hlinkClr xmlns:ahyp="http://schemas.microsoft.com/office/drawing/2018/hyperlinkcolor" val="tx"/>
                    </a:ext>
                  </a:extLst>
                </a:hlinkClick>
              </a:rPr>
              <a:t>Feedforward Networks</a:t>
            </a:r>
            <a:r>
              <a:rPr lang="en-US" b="1" u="sng" dirty="0">
                <a:solidFill>
                  <a:schemeClr val="accent1">
                    <a:lumMod val="75000"/>
                  </a:schemeClr>
                </a:solidFill>
              </a:rPr>
              <a:t>: </a:t>
            </a:r>
            <a:r>
              <a:rPr lang="en-US" dirty="0"/>
              <a:t>It is a simple artificial neural network architecture in which data moves from input to output in a single direction.</a:t>
            </a:r>
          </a:p>
          <a:p>
            <a:pPr fontAlgn="base"/>
            <a:endParaRPr lang="en-US" dirty="0"/>
          </a:p>
          <a:p>
            <a:pPr fontAlgn="base"/>
            <a:r>
              <a:rPr lang="en-US" b="1" u="sng" dirty="0">
                <a:solidFill>
                  <a:schemeClr val="accent1">
                    <a:lumMod val="75000"/>
                  </a:schemeClr>
                </a:solidFill>
                <a:hlinkClick r:id="rId5">
                  <a:extLst>
                    <a:ext uri="{A12FA001-AC4F-418D-AE19-62706E023703}">
                      <ahyp:hlinkClr xmlns:ahyp="http://schemas.microsoft.com/office/drawing/2018/hyperlinkcolor" val="tx"/>
                    </a:ext>
                  </a:extLst>
                </a:hlinkClick>
              </a:rPr>
              <a:t>Convolutional Neural Network (CNN)</a:t>
            </a:r>
            <a:r>
              <a:rPr lang="en-US" b="1" u="sng" dirty="0">
                <a:solidFill>
                  <a:schemeClr val="accent1">
                    <a:lumMod val="75000"/>
                  </a:schemeClr>
                </a:solidFill>
              </a:rPr>
              <a:t>: </a:t>
            </a:r>
            <a:r>
              <a:rPr lang="en-US" dirty="0"/>
              <a:t>It is designed for image processing. It uses convolutional layers to automatically learn features from input images, enabling effective image recognition and classification.</a:t>
            </a:r>
          </a:p>
          <a:p>
            <a:pPr fontAlgn="base"/>
            <a:r>
              <a:rPr lang="en-US" b="1" u="sng" dirty="0">
                <a:solidFill>
                  <a:schemeClr val="accent1">
                    <a:lumMod val="75000"/>
                  </a:schemeClr>
                </a:solidFill>
                <a:hlinkClick r:id="rId6">
                  <a:extLst>
                    <a:ext uri="{A12FA001-AC4F-418D-AE19-62706E023703}">
                      <ahyp:hlinkClr xmlns:ahyp="http://schemas.microsoft.com/office/drawing/2018/hyperlinkcolor" val="tx"/>
                    </a:ext>
                  </a:extLst>
                </a:hlinkClick>
              </a:rPr>
              <a:t>Recurrent Neural Network (RNN)</a:t>
            </a:r>
            <a:r>
              <a:rPr lang="en-US" b="1" u="sng" dirty="0">
                <a:solidFill>
                  <a:schemeClr val="accent1">
                    <a:lumMod val="75000"/>
                  </a:schemeClr>
                </a:solidFill>
              </a:rPr>
              <a:t>: </a:t>
            </a:r>
            <a:r>
              <a:rPr lang="en-US" dirty="0"/>
              <a:t>Handles sequential data using feedback loops to retain context over time.</a:t>
            </a:r>
          </a:p>
          <a:p>
            <a:pPr fontAlgn="base"/>
            <a:r>
              <a:rPr lang="en-US" b="1" u="sng" dirty="0">
                <a:solidFill>
                  <a:schemeClr val="accent1">
                    <a:lumMod val="75000"/>
                  </a:schemeClr>
                </a:solidFill>
                <a:hlinkClick r:id="rId7">
                  <a:extLst>
                    <a:ext uri="{A12FA001-AC4F-418D-AE19-62706E023703}">
                      <ahyp:hlinkClr xmlns:ahyp="http://schemas.microsoft.com/office/drawing/2018/hyperlinkcolor" val="tx"/>
                    </a:ext>
                  </a:extLst>
                </a:hlinkClick>
              </a:rPr>
              <a:t>Long Short-Term Memory (LSTM)</a:t>
            </a:r>
            <a:r>
              <a:rPr lang="en-US" b="1" dirty="0">
                <a:solidFill>
                  <a:schemeClr val="accent1">
                    <a:lumMod val="75000"/>
                  </a:schemeClr>
                </a:solidFill>
              </a:rPr>
              <a:t>: </a:t>
            </a:r>
            <a:r>
              <a:rPr lang="en-US" dirty="0"/>
              <a:t>A type of RNN with memory cells and gates to handle long-term dependencies and avoid vanishing gradients.</a:t>
            </a:r>
          </a:p>
        </p:txBody>
      </p:sp>
    </p:spTree>
    <p:extLst>
      <p:ext uri="{BB962C8B-B14F-4D97-AF65-F5344CB8AC3E}">
        <p14:creationId xmlns:p14="http://schemas.microsoft.com/office/powerpoint/2010/main" val="3322152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522643" y="381000"/>
            <a:ext cx="9143538" cy="533400"/>
          </a:xfrm>
        </p:spPr>
        <p:txBody>
          <a:bodyPr/>
          <a:lstStyle/>
          <a:p>
            <a:r>
              <a:rPr lang="en-US" dirty="0"/>
              <a:t>Deep Learning Architectures / Models</a:t>
            </a:r>
          </a:p>
        </p:txBody>
      </p:sp>
      <p:pic>
        <p:nvPicPr>
          <p:cNvPr id="9" name="Picture 8">
            <a:extLst>
              <a:ext uri="{FF2B5EF4-FFF2-40B4-BE49-F238E27FC236}">
                <a16:creationId xmlns:a16="http://schemas.microsoft.com/office/drawing/2014/main" id="{85CF36BD-A2E6-0D1F-6BF9-674A76B8856D}"/>
              </a:ext>
            </a:extLst>
          </p:cNvPr>
          <p:cNvPicPr>
            <a:picLocks noChangeAspect="1"/>
          </p:cNvPicPr>
          <p:nvPr/>
        </p:nvPicPr>
        <p:blipFill>
          <a:blip r:embed="rId3"/>
          <a:stretch>
            <a:fillRect/>
          </a:stretch>
        </p:blipFill>
        <p:spPr>
          <a:xfrm>
            <a:off x="760412" y="1066800"/>
            <a:ext cx="11049000" cy="4942528"/>
          </a:xfrm>
          <a:prstGeom prst="rect">
            <a:avLst/>
          </a:prstGeom>
        </p:spPr>
      </p:pic>
    </p:spTree>
    <p:extLst>
      <p:ext uri="{BB962C8B-B14F-4D97-AF65-F5344CB8AC3E}">
        <p14:creationId xmlns:p14="http://schemas.microsoft.com/office/powerpoint/2010/main" val="1255868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2257B5-42C2-E3CC-10E4-92F25407C338}"/>
              </a:ext>
            </a:extLst>
          </p:cNvPr>
          <p:cNvSpPr>
            <a:spLocks noGrp="1"/>
          </p:cNvSpPr>
          <p:nvPr>
            <p:ph type="title"/>
          </p:nvPr>
        </p:nvSpPr>
        <p:spPr>
          <a:xfrm>
            <a:off x="1486997" y="330680"/>
            <a:ext cx="9143538" cy="659920"/>
          </a:xfrm>
        </p:spPr>
        <p:txBody>
          <a:bodyPr anchor="b">
            <a:normAutofit/>
          </a:bodyPr>
          <a:lstStyle/>
          <a:p>
            <a:r>
              <a:rPr lang="en-US" dirty="0"/>
              <a:t>Perception	</a:t>
            </a:r>
          </a:p>
        </p:txBody>
      </p:sp>
      <p:sp>
        <p:nvSpPr>
          <p:cNvPr id="3" name="Content Placeholder 2">
            <a:extLst>
              <a:ext uri="{FF2B5EF4-FFF2-40B4-BE49-F238E27FC236}">
                <a16:creationId xmlns:a16="http://schemas.microsoft.com/office/drawing/2014/main" id="{6638BED9-7383-586F-8E8A-13D4569A7979}"/>
              </a:ext>
            </a:extLst>
          </p:cNvPr>
          <p:cNvSpPr>
            <a:spLocks noGrp="1"/>
          </p:cNvSpPr>
          <p:nvPr>
            <p:ph sz="half" idx="1"/>
          </p:nvPr>
        </p:nvSpPr>
        <p:spPr>
          <a:xfrm>
            <a:off x="455612" y="1384539"/>
            <a:ext cx="6019800" cy="4254261"/>
          </a:xfrm>
        </p:spPr>
        <p:txBody>
          <a:bodyPr>
            <a:normAutofit/>
          </a:bodyPr>
          <a:lstStyle/>
          <a:p>
            <a:pPr marL="0" indent="0" fontAlgn="base">
              <a:buNone/>
            </a:pPr>
            <a:r>
              <a:rPr lang="en-US" sz="2000" dirty="0"/>
              <a:t>A Perceptron is the simplest form of a neural network that makes decisions by combining inputs with weights and applying an activation function. It is mainly used for binary classification problems. It forms the basic building block of many deep learning models.</a:t>
            </a:r>
          </a:p>
          <a:p>
            <a:pPr fontAlgn="base"/>
            <a:r>
              <a:rPr lang="en-US" sz="2000" dirty="0"/>
              <a:t>Takes multiple inputs and assigns weights</a:t>
            </a:r>
          </a:p>
          <a:p>
            <a:pPr fontAlgn="base"/>
            <a:r>
              <a:rPr lang="en-US" sz="2000" dirty="0"/>
              <a:t>Computes a weighted sum and applies a threshold</a:t>
            </a:r>
          </a:p>
          <a:p>
            <a:pPr fontAlgn="base"/>
            <a:r>
              <a:rPr lang="en-US" sz="2000" dirty="0"/>
              <a:t>Outputs either 0 or 1 (binary outcome)</a:t>
            </a:r>
          </a:p>
          <a:p>
            <a:pPr fontAlgn="base"/>
            <a:r>
              <a:rPr lang="en-US" sz="2000" dirty="0"/>
              <a:t>Forms the foundation of larger neural networks.</a:t>
            </a:r>
          </a:p>
        </p:txBody>
      </p:sp>
      <p:pic>
        <p:nvPicPr>
          <p:cNvPr id="5" name="Picture 4" descr="A diagram of a function&#10;&#10;AI-generated content may be incorrect.">
            <a:extLst>
              <a:ext uri="{FF2B5EF4-FFF2-40B4-BE49-F238E27FC236}">
                <a16:creationId xmlns:a16="http://schemas.microsoft.com/office/drawing/2014/main" id="{482F7079-E815-3D13-D24A-B4355E357E3F}"/>
              </a:ext>
            </a:extLst>
          </p:cNvPr>
          <p:cNvPicPr>
            <a:picLocks noChangeAspect="1"/>
          </p:cNvPicPr>
          <p:nvPr/>
        </p:nvPicPr>
        <p:blipFill>
          <a:blip r:embed="rId2"/>
          <a:stretch>
            <a:fillRect/>
          </a:stretch>
        </p:blipFill>
        <p:spPr>
          <a:xfrm>
            <a:off x="6627812" y="1905000"/>
            <a:ext cx="5410199" cy="3048000"/>
          </a:xfrm>
          <a:prstGeom prst="rect">
            <a:avLst/>
          </a:prstGeom>
          <a:noFill/>
        </p:spPr>
      </p:pic>
    </p:spTree>
    <p:extLst>
      <p:ext uri="{BB962C8B-B14F-4D97-AF65-F5344CB8AC3E}">
        <p14:creationId xmlns:p14="http://schemas.microsoft.com/office/powerpoint/2010/main" val="28233928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E0AF72-7907-4A01-0772-A251C520BD53}"/>
              </a:ext>
            </a:extLst>
          </p:cNvPr>
          <p:cNvSpPr>
            <a:spLocks noGrp="1"/>
          </p:cNvSpPr>
          <p:nvPr>
            <p:ph type="title"/>
          </p:nvPr>
        </p:nvSpPr>
        <p:spPr>
          <a:xfrm>
            <a:off x="608012" y="152400"/>
            <a:ext cx="9143538" cy="721855"/>
          </a:xfrm>
        </p:spPr>
        <p:txBody>
          <a:bodyPr/>
          <a:lstStyle/>
          <a:p>
            <a:pPr algn="ctr"/>
            <a:r>
              <a:rPr lang="en-US" dirty="0"/>
              <a:t>Steps of perception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A3F4F55-68EF-99A9-4C26-768850517E13}"/>
                  </a:ext>
                </a:extLst>
              </p:cNvPr>
              <p:cNvSpPr>
                <a:spLocks noGrp="1"/>
              </p:cNvSpPr>
              <p:nvPr>
                <p:ph idx="1"/>
              </p:nvPr>
            </p:nvSpPr>
            <p:spPr>
              <a:xfrm>
                <a:off x="598656" y="1143000"/>
                <a:ext cx="10677356" cy="5334000"/>
              </a:xfrm>
            </p:spPr>
            <p:txBody>
              <a:bodyPr>
                <a:normAutofit fontScale="92500" lnSpcReduction="20000"/>
              </a:bodyPr>
              <a:lstStyle/>
              <a:p>
                <a:pPr marL="0" indent="0" fontAlgn="base">
                  <a:buNone/>
                </a:pPr>
                <a:r>
                  <a:rPr lang="en-US" sz="1800" b="1" dirty="0"/>
                  <a:t>1. Inputs </a:t>
                </a:r>
                <a14:m>
                  <m:oMath xmlns:m="http://schemas.openxmlformats.org/officeDocument/2006/math">
                    <m:d>
                      <m:dPr>
                        <m:sepChr m:val=","/>
                        <m:ctrlPr>
                          <a:rPr lang="ar-AE" sz="1800" i="1">
                            <a:latin typeface="Cambria Math" panose="02040503050406030204" pitchFamily="18" charset="0"/>
                          </a:rPr>
                        </m:ctrlPr>
                      </m:dPr>
                      <m:e>
                        <m:sSub>
                          <m:sSubPr>
                            <m:ctrlPr>
                              <a:rPr lang="ar-AE" sz="1800" i="1">
                                <a:latin typeface="Cambria Math" panose="02040503050406030204" pitchFamily="18" charset="0"/>
                              </a:rPr>
                            </m:ctrlPr>
                          </m:sSubPr>
                          <m:e>
                            <m:r>
                              <a:rPr lang="ar-AE" sz="1800" i="1">
                                <a:latin typeface="Cambria Math" panose="02040503050406030204" pitchFamily="18" charset="0"/>
                              </a:rPr>
                              <m:t>𝑥</m:t>
                            </m:r>
                          </m:e>
                          <m:sub>
                            <m:r>
                              <a:rPr lang="ar-AE" sz="1800">
                                <a:latin typeface="Cambria Math" panose="02040503050406030204" pitchFamily="18" charset="0"/>
                              </a:rPr>
                              <m:t>1</m:t>
                            </m:r>
                          </m:sub>
                        </m:sSub>
                      </m:e>
                      <m:e>
                        <m:sSub>
                          <m:sSubPr>
                            <m:ctrlPr>
                              <a:rPr lang="ar-AE" sz="1800" i="1">
                                <a:latin typeface="Cambria Math" panose="02040503050406030204" pitchFamily="18" charset="0"/>
                              </a:rPr>
                            </m:ctrlPr>
                          </m:sSubPr>
                          <m:e>
                            <m:r>
                              <a:rPr lang="ar-AE" sz="1800" i="1">
                                <a:latin typeface="Cambria Math" panose="02040503050406030204" pitchFamily="18" charset="0"/>
                              </a:rPr>
                              <m:t>𝑥</m:t>
                            </m:r>
                          </m:e>
                          <m:sub>
                            <m:r>
                              <a:rPr lang="ar-AE" sz="1800">
                                <a:latin typeface="Cambria Math" panose="02040503050406030204" pitchFamily="18" charset="0"/>
                              </a:rPr>
                              <m:t>2</m:t>
                            </m:r>
                          </m:sub>
                        </m:sSub>
                      </m:e>
                      <m:e>
                        <m:r>
                          <a:rPr lang="ar-AE" sz="1800">
                            <a:latin typeface="Cambria Math" panose="02040503050406030204" pitchFamily="18" charset="0"/>
                          </a:rPr>
                          <m:t>.</m:t>
                        </m:r>
                      </m:e>
                      <m:e>
                        <m:r>
                          <a:rPr lang="ar-AE" sz="1800">
                            <a:latin typeface="Cambria Math" panose="02040503050406030204" pitchFamily="18" charset="0"/>
                          </a:rPr>
                          <m:t>..</m:t>
                        </m:r>
                        <m:sSub>
                          <m:sSubPr>
                            <m:ctrlPr>
                              <a:rPr lang="ar-AE" sz="1800" i="1">
                                <a:latin typeface="Cambria Math" panose="02040503050406030204" pitchFamily="18" charset="0"/>
                              </a:rPr>
                            </m:ctrlPr>
                          </m:sSubPr>
                          <m:e>
                            <m:r>
                              <a:rPr lang="ar-AE" sz="1800" i="1">
                                <a:latin typeface="Cambria Math" panose="02040503050406030204" pitchFamily="18" charset="0"/>
                              </a:rPr>
                              <m:t>𝑥</m:t>
                            </m:r>
                          </m:e>
                          <m:sub>
                            <m:r>
                              <a:rPr lang="ar-AE" sz="1800" i="1">
                                <a:latin typeface="Cambria Math" panose="02040503050406030204" pitchFamily="18" charset="0"/>
                              </a:rPr>
                              <m:t>𝑛</m:t>
                            </m:r>
                          </m:sub>
                        </m:sSub>
                      </m:e>
                    </m:d>
                  </m:oMath>
                </a14:m>
                <a:r>
                  <a:rPr lang="en-US" sz="1800" b="1" dirty="0"/>
                  <a:t>  - </a:t>
                </a:r>
                <a:r>
                  <a:rPr lang="en-US" sz="1800" dirty="0"/>
                  <a:t>features or measurable attributes of a data point that the perceptron uses to make a decision. Each input provides a signal that contributes to the final output.  </a:t>
                </a:r>
                <a:r>
                  <a:rPr lang="en-US" sz="1800" b="1" dirty="0"/>
                  <a:t>Example</a:t>
                </a:r>
                <a:r>
                  <a:rPr lang="en-US" sz="1800" dirty="0"/>
                  <a:t>: For an OR gate, the inputs are binary: </a:t>
                </a:r>
                <a14:m>
                  <m:oMath xmlns:m="http://schemas.openxmlformats.org/officeDocument/2006/math">
                    <m:d>
                      <m:dPr>
                        <m:sepChr m:val=","/>
                        <m:ctrlPr>
                          <a:rPr lang="ar-AE" sz="1800" i="1">
                            <a:latin typeface="Cambria Math" panose="02040503050406030204" pitchFamily="18" charset="0"/>
                          </a:rPr>
                        </m:ctrlPr>
                      </m:dPr>
                      <m:e>
                        <m:sSub>
                          <m:sSubPr>
                            <m:ctrlPr>
                              <a:rPr lang="ar-AE" sz="1800" i="1">
                                <a:latin typeface="Cambria Math" panose="02040503050406030204" pitchFamily="18" charset="0"/>
                              </a:rPr>
                            </m:ctrlPr>
                          </m:sSubPr>
                          <m:e>
                            <m:r>
                              <a:rPr lang="ar-AE" sz="1800" i="1">
                                <a:latin typeface="Cambria Math" panose="02040503050406030204" pitchFamily="18" charset="0"/>
                              </a:rPr>
                              <m:t>𝑥</m:t>
                            </m:r>
                          </m:e>
                          <m:sub>
                            <m:r>
                              <a:rPr lang="ar-AE" sz="1800">
                                <a:latin typeface="Cambria Math" panose="02040503050406030204" pitchFamily="18" charset="0"/>
                              </a:rPr>
                              <m:t>1</m:t>
                            </m:r>
                          </m:sub>
                        </m:sSub>
                      </m:e>
                      <m:e>
                        <m:sSub>
                          <m:sSubPr>
                            <m:ctrlPr>
                              <a:rPr lang="ar-AE" sz="1800" i="1">
                                <a:latin typeface="Cambria Math" panose="02040503050406030204" pitchFamily="18" charset="0"/>
                              </a:rPr>
                            </m:ctrlPr>
                          </m:sSubPr>
                          <m:e>
                            <m:r>
                              <a:rPr lang="ar-AE" sz="1800" i="1">
                                <a:latin typeface="Cambria Math" panose="02040503050406030204" pitchFamily="18" charset="0"/>
                              </a:rPr>
                              <m:t>𝑥</m:t>
                            </m:r>
                          </m:e>
                          <m:sub>
                            <m:r>
                              <a:rPr lang="ar-AE" sz="1800">
                                <a:latin typeface="Cambria Math" panose="02040503050406030204" pitchFamily="18" charset="0"/>
                              </a:rPr>
                              <m:t>2</m:t>
                            </m:r>
                          </m:sub>
                        </m:sSub>
                      </m:e>
                    </m:d>
                    <m:r>
                      <a:rPr lang="ar-AE" sz="1800">
                        <a:latin typeface="Cambria Math" panose="02040503050406030204" pitchFamily="18" charset="0"/>
                      </a:rPr>
                      <m:t>∈</m:t>
                    </m:r>
                    <m:d>
                      <m:dPr>
                        <m:begChr m:val="{"/>
                        <m:endChr m:val=","/>
                        <m:ctrlPr>
                          <a:rPr lang="ar-AE" sz="1800" i="1">
                            <a:latin typeface="Cambria Math" panose="02040503050406030204" pitchFamily="18" charset="0"/>
                          </a:rPr>
                        </m:ctrlPr>
                      </m:dPr>
                      <m:e>
                        <m:r>
                          <a:rPr lang="ar-AE" sz="1800">
                            <a:latin typeface="Cambria Math" panose="02040503050406030204" pitchFamily="18" charset="0"/>
                          </a:rPr>
                          <m:t>01</m:t>
                        </m:r>
                        <m:sSup>
                          <m:sSupPr>
                            <m:ctrlPr>
                              <a:rPr lang="ar-AE" sz="1800" i="1">
                                <a:latin typeface="Cambria Math" panose="02040503050406030204" pitchFamily="18" charset="0"/>
                              </a:rPr>
                            </m:ctrlPr>
                          </m:sSupPr>
                          <m:e>
                            <m:d>
                              <m:dPr>
                                <m:begChr m:val=""/>
                                <m:endChr m:val=""/>
                                <m:ctrlPr>
                                  <a:rPr lang="ar-AE" sz="1800" i="1">
                                    <a:latin typeface="Cambria Math" panose="02040503050406030204" pitchFamily="18" charset="0"/>
                                  </a:rPr>
                                </m:ctrlPr>
                              </m:dPr>
                              <m:e>
                                <m:r>
                                  <a:rPr lang="ar-AE" sz="1800">
                                    <a:latin typeface="Cambria Math" panose="02040503050406030204" pitchFamily="18" charset="0"/>
                                  </a:rPr>
                                  <m:t>}</m:t>
                                </m:r>
                              </m:e>
                            </m:d>
                          </m:e>
                          <m:sup>
                            <m:r>
                              <a:rPr lang="ar-AE" sz="1800">
                                <a:latin typeface="Cambria Math" panose="02040503050406030204" pitchFamily="18" charset="0"/>
                              </a:rPr>
                              <m:t>2</m:t>
                            </m:r>
                          </m:sup>
                        </m:sSup>
                      </m:e>
                    </m:d>
                  </m:oMath>
                </a14:m>
                <a:endParaRPr lang="ar-AE" sz="1800" dirty="0"/>
              </a:p>
              <a:p>
                <a:pPr marL="0" indent="0" fontAlgn="base">
                  <a:buNone/>
                </a:pPr>
                <a:r>
                  <a:rPr lang="en-US" sz="1800" b="1" dirty="0"/>
                  <a:t>2. Weights </a:t>
                </a:r>
                <a14:m>
                  <m:oMath xmlns:m="http://schemas.openxmlformats.org/officeDocument/2006/math">
                    <m:d>
                      <m:dPr>
                        <m:sepChr m:val=","/>
                        <m:ctrlPr>
                          <a:rPr lang="ar-AE" sz="1800" i="1">
                            <a:latin typeface="Cambria Math" panose="02040503050406030204" pitchFamily="18" charset="0"/>
                          </a:rPr>
                        </m:ctrlPr>
                      </m:dPr>
                      <m:e>
                        <m:sSub>
                          <m:sSubPr>
                            <m:ctrlPr>
                              <a:rPr lang="ar-AE" sz="1800" i="1">
                                <a:latin typeface="Cambria Math" panose="02040503050406030204" pitchFamily="18" charset="0"/>
                              </a:rPr>
                            </m:ctrlPr>
                          </m:sSubPr>
                          <m:e>
                            <m:r>
                              <a:rPr lang="ar-AE" sz="1800" i="1">
                                <a:latin typeface="Cambria Math" panose="02040503050406030204" pitchFamily="18" charset="0"/>
                              </a:rPr>
                              <m:t>𝑤</m:t>
                            </m:r>
                          </m:e>
                          <m:sub>
                            <m:r>
                              <a:rPr lang="ar-AE" sz="1800">
                                <a:latin typeface="Cambria Math" panose="02040503050406030204" pitchFamily="18" charset="0"/>
                              </a:rPr>
                              <m:t>1</m:t>
                            </m:r>
                          </m:sub>
                        </m:sSub>
                      </m:e>
                      <m:e>
                        <m:sSub>
                          <m:sSubPr>
                            <m:ctrlPr>
                              <a:rPr lang="ar-AE" sz="1800" i="1">
                                <a:latin typeface="Cambria Math" panose="02040503050406030204" pitchFamily="18" charset="0"/>
                              </a:rPr>
                            </m:ctrlPr>
                          </m:sSubPr>
                          <m:e>
                            <m:r>
                              <a:rPr lang="ar-AE" sz="1800" i="1">
                                <a:latin typeface="Cambria Math" panose="02040503050406030204" pitchFamily="18" charset="0"/>
                              </a:rPr>
                              <m:t>𝑤</m:t>
                            </m:r>
                          </m:e>
                          <m:sub>
                            <m:r>
                              <a:rPr lang="ar-AE" sz="1800">
                                <a:latin typeface="Cambria Math" panose="02040503050406030204" pitchFamily="18" charset="0"/>
                              </a:rPr>
                              <m:t>2</m:t>
                            </m:r>
                          </m:sub>
                        </m:sSub>
                      </m:e>
                      <m:e>
                        <m:r>
                          <a:rPr lang="ar-AE" sz="1800">
                            <a:latin typeface="Cambria Math" panose="02040503050406030204" pitchFamily="18" charset="0"/>
                          </a:rPr>
                          <m:t>.</m:t>
                        </m:r>
                      </m:e>
                      <m:e>
                        <m:r>
                          <a:rPr lang="ar-AE" sz="1800">
                            <a:latin typeface="Cambria Math" panose="02040503050406030204" pitchFamily="18" charset="0"/>
                          </a:rPr>
                          <m:t>..</m:t>
                        </m:r>
                        <m:sSub>
                          <m:sSubPr>
                            <m:ctrlPr>
                              <a:rPr lang="ar-AE" sz="1800" i="1">
                                <a:latin typeface="Cambria Math" panose="02040503050406030204" pitchFamily="18" charset="0"/>
                              </a:rPr>
                            </m:ctrlPr>
                          </m:sSubPr>
                          <m:e>
                            <m:r>
                              <a:rPr lang="ar-AE" sz="1800" i="1">
                                <a:latin typeface="Cambria Math" panose="02040503050406030204" pitchFamily="18" charset="0"/>
                              </a:rPr>
                              <m:t>𝑤</m:t>
                            </m:r>
                          </m:e>
                          <m:sub>
                            <m:r>
                              <a:rPr lang="ar-AE" sz="1800" i="1">
                                <a:latin typeface="Cambria Math" panose="02040503050406030204" pitchFamily="18" charset="0"/>
                              </a:rPr>
                              <m:t>𝑛</m:t>
                            </m:r>
                          </m:sub>
                        </m:sSub>
                      </m:e>
                    </m:d>
                  </m:oMath>
                </a14:m>
                <a:r>
                  <a:rPr lang="en-US" sz="1800" b="1" dirty="0"/>
                  <a:t> - </a:t>
                </a:r>
                <a:r>
                  <a:rPr lang="en-US" sz="1800" dirty="0"/>
                  <a:t> determine how strongly each input contributes to the prediction. A larger weight means the corresponding input has a higher impact. Weights are learned during training, adjusting based on errors. They act like importance scores for each feature.</a:t>
                </a:r>
              </a:p>
              <a:p>
                <a:pPr marL="0" indent="0" fontAlgn="base">
                  <a:buNone/>
                </a:pPr>
                <a:r>
                  <a:rPr lang="en-US" sz="1800" b="1" dirty="0"/>
                  <a:t>3. Bias (</a:t>
                </a:r>
                <a14:m>
                  <m:oMath xmlns:m="http://schemas.openxmlformats.org/officeDocument/2006/math">
                    <m:r>
                      <a:rPr lang="en-US" sz="1800" i="1">
                        <a:latin typeface="Cambria Math" panose="02040503050406030204" pitchFamily="18" charset="0"/>
                      </a:rPr>
                      <m:t>𝑏</m:t>
                    </m:r>
                  </m:oMath>
                </a14:m>
                <a:r>
                  <a:rPr lang="en-US" sz="1800" b="1" dirty="0"/>
                  <a:t>) - </a:t>
                </a:r>
                <a:r>
                  <a:rPr lang="en-US" sz="1800" dirty="0"/>
                  <a:t> is a constant value added to the weighted sum to shift the decision  boundary which  allows the perceptron to classify correctly even when all input features are zero. Bias ensures the model is not forced to pass the decision boundary through the origin.</a:t>
                </a:r>
              </a:p>
              <a:p>
                <a:pPr marL="0" indent="0" fontAlgn="base">
                  <a:buNone/>
                </a:pPr>
                <a:r>
                  <a:rPr lang="en-US" sz="1800" b="1" dirty="0"/>
                  <a:t>Difference Between Weights and Bias -</a:t>
                </a:r>
                <a:r>
                  <a:rPr lang="en-US" sz="1800" dirty="0"/>
                  <a:t>Weights control how much each input influences the output while Bias controls when the perceptron activates, independent of any input.</a:t>
                </a:r>
              </a:p>
              <a:p>
                <a:pPr marL="0" indent="0" fontAlgn="base">
                  <a:buNone/>
                </a:pPr>
                <a:r>
                  <a:rPr lang="en-US" sz="1800" b="1" dirty="0"/>
                  <a:t>4. Net Input (Weighted Sum) - </a:t>
                </a:r>
                <a:r>
                  <a:rPr lang="en-US" sz="1800" dirty="0"/>
                  <a:t>This is the combined effect of all inputs and their weight which represents the activation strength before passing through the activation function. If </a:t>
                </a:r>
                <a14:m>
                  <m:oMath xmlns:m="http://schemas.openxmlformats.org/officeDocument/2006/math">
                    <m:r>
                      <a:rPr lang="en-US" sz="1800" i="1">
                        <a:latin typeface="Cambria Math" panose="02040503050406030204" pitchFamily="18" charset="0"/>
                      </a:rPr>
                      <m:t>𝑧</m:t>
                    </m:r>
                  </m:oMath>
                </a14:m>
                <a:r>
                  <a:rPr lang="en-US" sz="1800" dirty="0"/>
                  <a:t> is high or low enough, it determines the final class.</a:t>
                </a:r>
              </a:p>
              <a:p>
                <a:pPr marL="0" indent="0" fontAlgn="base">
                  <a:buNone/>
                </a:pPr>
                <a14:m>
                  <m:oMathPara xmlns:m="http://schemas.openxmlformats.org/officeDocument/2006/math">
                    <m:oMathParaPr>
                      <m:jc m:val="centerGroup"/>
                    </m:oMathParaPr>
                    <m:oMath xmlns:m="http://schemas.openxmlformats.org/officeDocument/2006/math">
                      <m:r>
                        <a:rPr lang="en-US" sz="1800" i="1">
                          <a:latin typeface="Cambria Math" panose="02040503050406030204" pitchFamily="18" charset="0"/>
                        </a:rPr>
                        <m:t>𝑧</m:t>
                      </m:r>
                      <m:r>
                        <a:rPr lang="en-US" sz="1800">
                          <a:latin typeface="Cambria Math" panose="02040503050406030204" pitchFamily="18" charset="0"/>
                        </a:rPr>
                        <m:t>=</m:t>
                      </m:r>
                      <m:nary>
                        <m:naryPr>
                          <m:chr m:val="∑"/>
                          <m:limLoc m:val="subSup"/>
                          <m:grow m:val="on"/>
                          <m:ctrlPr>
                            <a:rPr lang="ar-AE" sz="1800" i="1">
                              <a:latin typeface="Cambria Math" panose="02040503050406030204" pitchFamily="18" charset="0"/>
                            </a:rPr>
                          </m:ctrlPr>
                        </m:naryPr>
                        <m:sub>
                          <m:r>
                            <a:rPr lang="ar-AE" sz="1800" i="1">
                              <a:latin typeface="Cambria Math" panose="02040503050406030204" pitchFamily="18" charset="0"/>
                            </a:rPr>
                            <m:t>𝑖</m:t>
                          </m:r>
                          <m:r>
                            <a:rPr lang="ar-AE" sz="1800">
                              <a:latin typeface="Cambria Math" panose="02040503050406030204" pitchFamily="18" charset="0"/>
                            </a:rPr>
                            <m:t>=</m:t>
                          </m:r>
                          <m:r>
                            <a:rPr lang="ar-AE" sz="1800">
                              <a:latin typeface="Cambria Math" panose="02040503050406030204" pitchFamily="18" charset="0"/>
                            </a:rPr>
                            <m:t>1</m:t>
                          </m:r>
                        </m:sub>
                        <m:sup>
                          <m:r>
                            <a:rPr lang="ar-AE" sz="1800" i="1">
                              <a:latin typeface="Cambria Math" panose="02040503050406030204" pitchFamily="18" charset="0"/>
                            </a:rPr>
                            <m:t>𝑛</m:t>
                          </m:r>
                        </m:sup>
                        <m:e>
                          <m:sSub>
                            <m:sSubPr>
                              <m:ctrlPr>
                                <a:rPr lang="ar-AE" sz="1800" i="1">
                                  <a:latin typeface="Cambria Math" panose="02040503050406030204" pitchFamily="18" charset="0"/>
                                </a:rPr>
                              </m:ctrlPr>
                            </m:sSubPr>
                            <m:e>
                              <m:r>
                                <a:rPr lang="ar-AE" sz="1800" i="1">
                                  <a:latin typeface="Cambria Math" panose="02040503050406030204" pitchFamily="18" charset="0"/>
                                </a:rPr>
                                <m:t>𝑤</m:t>
                              </m:r>
                            </m:e>
                            <m:sub>
                              <m:r>
                                <a:rPr lang="ar-AE" sz="1800" i="1">
                                  <a:latin typeface="Cambria Math" panose="02040503050406030204" pitchFamily="18" charset="0"/>
                                </a:rPr>
                                <m:t>𝑖</m:t>
                              </m:r>
                            </m:sub>
                          </m:sSub>
                        </m:e>
                      </m:nary>
                      <m:sSub>
                        <m:sSubPr>
                          <m:ctrlPr>
                            <a:rPr lang="ar-AE" sz="1800" i="1">
                              <a:latin typeface="Cambria Math" panose="02040503050406030204" pitchFamily="18" charset="0"/>
                            </a:rPr>
                          </m:ctrlPr>
                        </m:sSubPr>
                        <m:e>
                          <m:r>
                            <a:rPr lang="ar-AE" sz="1800" i="1">
                              <a:latin typeface="Cambria Math" panose="02040503050406030204" pitchFamily="18" charset="0"/>
                            </a:rPr>
                            <m:t>𝑥</m:t>
                          </m:r>
                        </m:e>
                        <m:sub>
                          <m:r>
                            <a:rPr lang="ar-AE" sz="1800" i="1">
                              <a:latin typeface="Cambria Math" panose="02040503050406030204" pitchFamily="18" charset="0"/>
                            </a:rPr>
                            <m:t>𝑖</m:t>
                          </m:r>
                        </m:sub>
                      </m:sSub>
                      <m:r>
                        <a:rPr lang="ar-AE" sz="1800">
                          <a:latin typeface="Cambria Math" panose="02040503050406030204" pitchFamily="18" charset="0"/>
                        </a:rPr>
                        <m:t>+</m:t>
                      </m:r>
                      <m:r>
                        <a:rPr lang="ar-AE" sz="1800" i="1">
                          <a:latin typeface="Cambria Math" panose="02040503050406030204" pitchFamily="18" charset="0"/>
                        </a:rPr>
                        <m:t>𝑏</m:t>
                      </m:r>
                    </m:oMath>
                  </m:oMathPara>
                </a14:m>
                <a:endParaRPr lang="ar-AE" sz="1800" i="1" dirty="0"/>
              </a:p>
              <a:p>
                <a:pPr marL="0" indent="0" fontAlgn="base">
                  <a:buNone/>
                </a:pPr>
                <a:r>
                  <a:rPr lang="en-US" sz="1800" b="1" dirty="0"/>
                  <a:t>5. Activation Function (Step Function) - </a:t>
                </a:r>
                <a:r>
                  <a:rPr lang="en-US" sz="1800" dirty="0"/>
                  <a:t>converts the numerical input into a binary output. It introduces non-linearity in the decision-making, although the decision boundary remains linear. Output is always 0 or 1 making </a:t>
                </a:r>
                <a:r>
                  <a:rPr lang="en-US" sz="1800" dirty="0" err="1"/>
                  <a:t>perceptrons</a:t>
                </a:r>
                <a:r>
                  <a:rPr lang="en-US" sz="1800" dirty="0"/>
                  <a:t> suitable for binary classification.</a:t>
                </a:r>
              </a:p>
              <a:p>
                <a:pPr marL="0" indent="0" fontAlgn="base">
                  <a:buNone/>
                </a:pPr>
                <a14:m>
                  <m:oMathPara xmlns:m="http://schemas.openxmlformats.org/officeDocument/2006/math">
                    <m:oMathParaPr>
                      <m:jc m:val="centerGroup"/>
                    </m:oMathParaPr>
                    <m:oMath xmlns:m="http://schemas.openxmlformats.org/officeDocument/2006/math">
                      <m:acc>
                        <m:accPr>
                          <m:chr m:val="̂"/>
                          <m:ctrlPr>
                            <a:rPr lang="ar-AE" sz="1800" i="1">
                              <a:latin typeface="Cambria Math" panose="02040503050406030204" pitchFamily="18" charset="0"/>
                            </a:rPr>
                          </m:ctrlPr>
                        </m:accPr>
                        <m:e>
                          <m:r>
                            <a:rPr lang="ar-AE" sz="1800" i="1">
                              <a:latin typeface="Cambria Math" panose="02040503050406030204" pitchFamily="18" charset="0"/>
                            </a:rPr>
                            <m:t>𝑦</m:t>
                          </m:r>
                        </m:e>
                      </m:acc>
                      <m:r>
                        <a:rPr lang="ar-AE" sz="1800">
                          <a:latin typeface="Cambria Math" panose="02040503050406030204" pitchFamily="18" charset="0"/>
                        </a:rPr>
                        <m:t>=</m:t>
                      </m:r>
                      <m:d>
                        <m:dPr>
                          <m:begChr m:val="{"/>
                          <m:endChr m:val=""/>
                          <m:ctrlPr>
                            <a:rPr lang="ar-AE" sz="1800" i="1">
                              <a:latin typeface="Cambria Math" panose="02040503050406030204" pitchFamily="18" charset="0"/>
                            </a:rPr>
                          </m:ctrlPr>
                        </m:dPr>
                        <m:e>
                          <m:m>
                            <m:mPr>
                              <m:plcHide m:val="on"/>
                              <m:mcs>
                                <m:mc>
                                  <m:mcPr>
                                    <m:count m:val="2"/>
                                    <m:mcJc m:val="center"/>
                                  </m:mcPr>
                                </m:mc>
                              </m:mcs>
                              <m:ctrlPr>
                                <a:rPr lang="ar-AE" sz="1800" i="1">
                                  <a:latin typeface="Cambria Math" panose="02040503050406030204" pitchFamily="18" charset="0"/>
                                </a:rPr>
                              </m:ctrlPr>
                            </m:mPr>
                            <m:mr>
                              <m:e>
                                <m:r>
                                  <a:rPr lang="ar-AE" sz="1800">
                                    <a:latin typeface="Cambria Math" panose="02040503050406030204" pitchFamily="18" charset="0"/>
                                  </a:rPr>
                                  <m:t>1</m:t>
                                </m:r>
                              </m:e>
                              <m:e>
                                <m:r>
                                  <m:rPr>
                                    <m:nor/>
                                  </m:rPr>
                                  <a:rPr lang="en-US" sz="1800" i="1"/>
                                  <m:t>if</m:t>
                                </m:r>
                                <m:r>
                                  <m:rPr>
                                    <m:nor/>
                                  </m:rPr>
                                  <a:rPr lang="en-US" sz="1800" i="1"/>
                                  <m:t> </m:t>
                                </m:r>
                                <m:r>
                                  <a:rPr lang="en-US" sz="1800" i="1">
                                    <a:latin typeface="Cambria Math" panose="02040503050406030204" pitchFamily="18" charset="0"/>
                                  </a:rPr>
                                  <m:t>𝑧</m:t>
                                </m:r>
                                <m:r>
                                  <a:rPr lang="en-US" sz="1800">
                                    <a:latin typeface="Cambria Math" panose="02040503050406030204" pitchFamily="18" charset="0"/>
                                  </a:rPr>
                                  <m:t>≥</m:t>
                                </m:r>
                                <m:r>
                                  <a:rPr lang="en-US" sz="1800">
                                    <a:latin typeface="Cambria Math" panose="02040503050406030204" pitchFamily="18" charset="0"/>
                                  </a:rPr>
                                  <m:t>0</m:t>
                                </m:r>
                              </m:e>
                            </m:mr>
                            <m:mr>
                              <m:e>
                                <m:r>
                                  <a:rPr lang="ar-AE" sz="1800">
                                    <a:latin typeface="Cambria Math" panose="02040503050406030204" pitchFamily="18" charset="0"/>
                                  </a:rPr>
                                  <m:t>0</m:t>
                                </m:r>
                              </m:e>
                              <m:e>
                                <m:r>
                                  <m:rPr>
                                    <m:nor/>
                                  </m:rPr>
                                  <a:rPr lang="en-US" sz="1800" i="1"/>
                                  <m:t>otherwise</m:t>
                                </m:r>
                              </m:e>
                            </m:mr>
                          </m:m>
                        </m:e>
                      </m:d>
                    </m:oMath>
                  </m:oMathPara>
                </a14:m>
                <a:endParaRPr lang="ar-AE" sz="1800" i="1" dirty="0"/>
              </a:p>
            </p:txBody>
          </p:sp>
        </mc:Choice>
        <mc:Fallback xmlns="">
          <p:sp>
            <p:nvSpPr>
              <p:cNvPr id="3" name="Content Placeholder 2">
                <a:extLst>
                  <a:ext uri="{FF2B5EF4-FFF2-40B4-BE49-F238E27FC236}">
                    <a16:creationId xmlns:a16="http://schemas.microsoft.com/office/drawing/2014/main" id="{5A3F4F55-68EF-99A9-4C26-768850517E13}"/>
                  </a:ext>
                </a:extLst>
              </p:cNvPr>
              <p:cNvSpPr>
                <a:spLocks noGrp="1" noRot="1" noChangeAspect="1" noMove="1" noResize="1" noEditPoints="1" noAdjustHandles="1" noChangeArrowheads="1" noChangeShapeType="1" noTextEdit="1"/>
              </p:cNvSpPr>
              <p:nvPr>
                <p:ph idx="1"/>
              </p:nvPr>
            </p:nvSpPr>
            <p:spPr>
              <a:xfrm>
                <a:off x="598656" y="1143000"/>
                <a:ext cx="10677356" cy="5334000"/>
              </a:xfrm>
              <a:blipFill>
                <a:blip r:embed="rId2"/>
                <a:stretch>
                  <a:fillRect l="-342" t="-1714" r="-685"/>
                </a:stretch>
              </a:blipFill>
            </p:spPr>
            <p:txBody>
              <a:bodyPr/>
              <a:lstStyle/>
              <a:p>
                <a:r>
                  <a:rPr lang="en-US">
                    <a:noFill/>
                  </a:rPr>
                  <a:t> </a:t>
                </a:r>
              </a:p>
            </p:txBody>
          </p:sp>
        </mc:Fallback>
      </mc:AlternateContent>
    </p:spTree>
    <p:extLst>
      <p:ext uri="{BB962C8B-B14F-4D97-AF65-F5344CB8AC3E}">
        <p14:creationId xmlns:p14="http://schemas.microsoft.com/office/powerpoint/2010/main" val="4133060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AF6636-B47B-4416-BCB9-EB8B45A69631}"/>
              </a:ext>
            </a:extLst>
          </p:cNvPr>
          <p:cNvSpPr>
            <a:spLocks noGrp="1"/>
          </p:cNvSpPr>
          <p:nvPr>
            <p:ph type="title"/>
          </p:nvPr>
        </p:nvSpPr>
        <p:spPr/>
        <p:txBody>
          <a:bodyPr/>
          <a:lstStyle/>
          <a:p>
            <a:r>
              <a:rPr lang="en-US" dirty="0"/>
              <a:t>Example of perception</a:t>
            </a:r>
          </a:p>
        </p:txBody>
      </p:sp>
    </p:spTree>
    <p:extLst>
      <p:ext uri="{BB962C8B-B14F-4D97-AF65-F5344CB8AC3E}">
        <p14:creationId xmlns:p14="http://schemas.microsoft.com/office/powerpoint/2010/main" val="13010564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4B58862-0BB1-D9F3-201E-71CD45A58BCD}"/>
              </a:ext>
            </a:extLst>
          </p:cNvPr>
          <p:cNvSpPr>
            <a:spLocks noGrp="1"/>
          </p:cNvSpPr>
          <p:nvPr>
            <p:ph idx="1"/>
          </p:nvPr>
        </p:nvSpPr>
        <p:spPr>
          <a:xfrm>
            <a:off x="5484812" y="1580267"/>
            <a:ext cx="5943602" cy="3697465"/>
          </a:xfrm>
        </p:spPr>
        <p:txBody>
          <a:bodyPr>
            <a:noAutofit/>
          </a:bodyPr>
          <a:lstStyle/>
          <a:p>
            <a:pPr marL="0" indent="0">
              <a:lnSpc>
                <a:spcPct val="100000"/>
              </a:lnSpc>
              <a:spcBef>
                <a:spcPts val="0"/>
              </a:spcBef>
              <a:buNone/>
            </a:pPr>
            <a:endParaRPr lang="en-US" sz="2000" dirty="0"/>
          </a:p>
          <a:p>
            <a:pPr marL="0" indent="0">
              <a:lnSpc>
                <a:spcPct val="100000"/>
              </a:lnSpc>
              <a:spcBef>
                <a:spcPts val="0"/>
              </a:spcBef>
              <a:buNone/>
            </a:pPr>
            <a:r>
              <a:rPr lang="en-US" sz="2000" dirty="0"/>
              <a:t>import </a:t>
            </a:r>
            <a:r>
              <a:rPr lang="en-US" sz="2000" dirty="0" err="1"/>
              <a:t>numpy</a:t>
            </a:r>
            <a:r>
              <a:rPr lang="en-US" sz="2000" dirty="0"/>
              <a:t> as np</a:t>
            </a:r>
          </a:p>
          <a:p>
            <a:pPr marL="0" indent="0">
              <a:lnSpc>
                <a:spcPct val="100000"/>
              </a:lnSpc>
              <a:spcBef>
                <a:spcPts val="0"/>
              </a:spcBef>
              <a:buNone/>
            </a:pPr>
            <a:r>
              <a:rPr lang="en-US" sz="2000" dirty="0"/>
              <a:t>import </a:t>
            </a:r>
            <a:r>
              <a:rPr lang="en-US" sz="2000" dirty="0" err="1"/>
              <a:t>matplotlib.pyplot</a:t>
            </a:r>
            <a:r>
              <a:rPr lang="en-US" sz="2000" dirty="0"/>
              <a:t> as </a:t>
            </a:r>
            <a:r>
              <a:rPr lang="en-US" sz="2000" dirty="0" err="1"/>
              <a:t>plt</a:t>
            </a:r>
            <a:endParaRPr lang="en-US" sz="2000" dirty="0"/>
          </a:p>
          <a:p>
            <a:pPr marL="0" indent="0">
              <a:lnSpc>
                <a:spcPct val="100000"/>
              </a:lnSpc>
              <a:spcBef>
                <a:spcPts val="0"/>
              </a:spcBef>
              <a:buNone/>
            </a:pPr>
            <a:r>
              <a:rPr lang="en-US" sz="2000" dirty="0"/>
              <a:t>X_or = </a:t>
            </a:r>
            <a:r>
              <a:rPr lang="en-US" sz="2000" dirty="0" err="1"/>
              <a:t>np.array</a:t>
            </a:r>
            <a:r>
              <a:rPr lang="en-US" sz="2000" dirty="0"/>
              <a:t>([</a:t>
            </a:r>
          </a:p>
          <a:p>
            <a:pPr marL="0" indent="0">
              <a:lnSpc>
                <a:spcPct val="100000"/>
              </a:lnSpc>
              <a:spcBef>
                <a:spcPts val="0"/>
              </a:spcBef>
              <a:buNone/>
            </a:pPr>
            <a:r>
              <a:rPr lang="en-US" sz="2000" dirty="0"/>
              <a:t>    [0, 0],</a:t>
            </a:r>
          </a:p>
          <a:p>
            <a:pPr marL="0" indent="0">
              <a:lnSpc>
                <a:spcPct val="100000"/>
              </a:lnSpc>
              <a:spcBef>
                <a:spcPts val="0"/>
              </a:spcBef>
              <a:buNone/>
            </a:pPr>
            <a:r>
              <a:rPr lang="en-US" sz="2000" dirty="0"/>
              <a:t>    [0, 1],</a:t>
            </a:r>
          </a:p>
          <a:p>
            <a:pPr marL="0" indent="0">
              <a:lnSpc>
                <a:spcPct val="100000"/>
              </a:lnSpc>
              <a:spcBef>
                <a:spcPts val="0"/>
              </a:spcBef>
              <a:buNone/>
            </a:pPr>
            <a:r>
              <a:rPr lang="en-US" sz="2000" dirty="0"/>
              <a:t>    [1, 0],</a:t>
            </a:r>
          </a:p>
          <a:p>
            <a:pPr marL="0" indent="0">
              <a:lnSpc>
                <a:spcPct val="100000"/>
              </a:lnSpc>
              <a:spcBef>
                <a:spcPts val="0"/>
              </a:spcBef>
              <a:buNone/>
            </a:pPr>
            <a:r>
              <a:rPr lang="en-US" sz="2000" dirty="0"/>
              <a:t>    [1, 1]</a:t>
            </a:r>
          </a:p>
          <a:p>
            <a:pPr marL="0" indent="0">
              <a:lnSpc>
                <a:spcPct val="100000"/>
              </a:lnSpc>
              <a:spcBef>
                <a:spcPts val="0"/>
              </a:spcBef>
              <a:buNone/>
            </a:pPr>
            <a:r>
              <a:rPr lang="en-US" sz="2000" dirty="0"/>
              <a:t>])</a:t>
            </a:r>
          </a:p>
          <a:p>
            <a:pPr marL="0" indent="0">
              <a:lnSpc>
                <a:spcPct val="100000"/>
              </a:lnSpc>
              <a:spcBef>
                <a:spcPts val="0"/>
              </a:spcBef>
              <a:buNone/>
            </a:pPr>
            <a:r>
              <a:rPr lang="en-US" sz="2000" dirty="0" err="1"/>
              <a:t>y_or</a:t>
            </a:r>
            <a:r>
              <a:rPr lang="en-US" sz="2000" dirty="0"/>
              <a:t> = </a:t>
            </a:r>
            <a:r>
              <a:rPr lang="en-US" sz="2000" dirty="0" err="1"/>
              <a:t>np.array</a:t>
            </a:r>
            <a:r>
              <a:rPr lang="en-US" sz="2000" dirty="0"/>
              <a:t>([0, 1, 1, 1])</a:t>
            </a:r>
          </a:p>
        </p:txBody>
      </p:sp>
      <p:sp>
        <p:nvSpPr>
          <p:cNvPr id="5" name="TextBox 4">
            <a:extLst>
              <a:ext uri="{FF2B5EF4-FFF2-40B4-BE49-F238E27FC236}">
                <a16:creationId xmlns:a16="http://schemas.microsoft.com/office/drawing/2014/main" id="{29CB4DEE-0AF5-C8C7-B86D-D09BBCF9915C}"/>
              </a:ext>
            </a:extLst>
          </p:cNvPr>
          <p:cNvSpPr txBox="1"/>
          <p:nvPr/>
        </p:nvSpPr>
        <p:spPr>
          <a:xfrm>
            <a:off x="608012" y="2362200"/>
            <a:ext cx="4191000" cy="538609"/>
          </a:xfrm>
          <a:prstGeom prst="rect">
            <a:avLst/>
          </a:prstGeom>
          <a:noFill/>
          <a:ln>
            <a:solidFill>
              <a:schemeClr val="accent1">
                <a:lumMod val="20000"/>
                <a:lumOff val="80000"/>
              </a:schemeClr>
            </a:solidFill>
          </a:ln>
        </p:spPr>
        <p:txBody>
          <a:bodyPr wrap="square">
            <a:spAutoFit/>
          </a:bodyPr>
          <a:lstStyle/>
          <a:p>
            <a:pPr marL="342900" indent="-342900">
              <a:lnSpc>
                <a:spcPct val="100000"/>
              </a:lnSpc>
              <a:spcBef>
                <a:spcPts val="0"/>
              </a:spcBef>
              <a:buAutoNum type="arabicPeriod"/>
            </a:pPr>
            <a:r>
              <a:rPr lang="en-US" sz="2900" b="1" dirty="0">
                <a:solidFill>
                  <a:schemeClr val="accent1">
                    <a:lumMod val="50000"/>
                  </a:schemeClr>
                </a:solidFill>
                <a:latin typeface="+mj-lt"/>
                <a:ea typeface="+mj-ea"/>
                <a:cs typeface="+mj-cs"/>
              </a:rPr>
              <a:t>importing the Libraries</a:t>
            </a:r>
          </a:p>
        </p:txBody>
      </p:sp>
    </p:spTree>
    <p:extLst>
      <p:ext uri="{BB962C8B-B14F-4D97-AF65-F5344CB8AC3E}">
        <p14:creationId xmlns:p14="http://schemas.microsoft.com/office/powerpoint/2010/main" val="23323295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CD7B1BC-1C0E-CA32-41AA-E3059814DF62}"/>
              </a:ext>
            </a:extLst>
          </p:cNvPr>
          <p:cNvSpPr txBox="1">
            <a:spLocks/>
          </p:cNvSpPr>
          <p:nvPr/>
        </p:nvSpPr>
        <p:spPr>
          <a:xfrm>
            <a:off x="3960812" y="152400"/>
            <a:ext cx="6705600" cy="6096000"/>
          </a:xfrm>
          <a:prstGeom prst="rect">
            <a:avLst/>
          </a:prstGeom>
        </p:spPr>
        <p:txBody>
          <a:bodyPr>
            <a:noAutofit/>
          </a:bodyPr>
          <a:lstStyle>
            <a:lvl1pPr marL="274320" indent="-274320" algn="l" defTabSz="914400" rtl="0" eaLnBrk="1" latinLnBrk="0" hangingPunct="1">
              <a:lnSpc>
                <a:spcPct val="90000"/>
              </a:lnSpc>
              <a:spcBef>
                <a:spcPts val="1800"/>
              </a:spcBef>
              <a:buClr>
                <a:schemeClr val="tx1"/>
              </a:buClr>
              <a:buSzPct val="80000"/>
              <a:buFont typeface="Wingdings" pitchFamily="2" charset="2"/>
              <a:buChar char="§"/>
              <a:defRPr sz="2400" kern="1200">
                <a:solidFill>
                  <a:schemeClr val="tx1"/>
                </a:solidFill>
                <a:latin typeface="+mn-lt"/>
                <a:ea typeface="+mn-ea"/>
                <a:cs typeface="+mn-cs"/>
              </a:defRPr>
            </a:lvl1pPr>
            <a:lvl2pPr marL="548640" indent="-228600" algn="l" defTabSz="914400" rtl="0" eaLnBrk="1" latinLnBrk="0" hangingPunct="1">
              <a:lnSpc>
                <a:spcPct val="90000"/>
              </a:lnSpc>
              <a:spcBef>
                <a:spcPts val="1000"/>
              </a:spcBef>
              <a:buClr>
                <a:schemeClr val="tx1"/>
              </a:buClr>
              <a:buSzPct val="100000"/>
              <a:buFont typeface="Arial" pitchFamily="34" charset="0"/>
              <a:buChar char="–"/>
              <a:defRPr sz="2000" kern="1200">
                <a:solidFill>
                  <a:schemeClr val="tx1"/>
                </a:solidFill>
                <a:latin typeface="+mn-lt"/>
                <a:ea typeface="+mn-ea"/>
                <a:cs typeface="+mn-cs"/>
              </a:defRPr>
            </a:lvl2pPr>
            <a:lvl3pPr marL="822960" indent="-228600" algn="l" defTabSz="914400" rtl="0" eaLnBrk="1" latinLnBrk="0" hangingPunct="1">
              <a:lnSpc>
                <a:spcPct val="90000"/>
              </a:lnSpc>
              <a:spcBef>
                <a:spcPts val="800"/>
              </a:spcBef>
              <a:buClr>
                <a:schemeClr val="tx1"/>
              </a:buClr>
              <a:buSzPct val="80000"/>
              <a:buFont typeface="Wingdings" pitchFamily="2" charset="2"/>
              <a:buChar char="§"/>
              <a:defRPr sz="1800" kern="1200">
                <a:solidFill>
                  <a:schemeClr val="tx1"/>
                </a:solidFill>
                <a:latin typeface="+mn-lt"/>
                <a:ea typeface="+mn-ea"/>
                <a:cs typeface="+mn-cs"/>
              </a:defRPr>
            </a:lvl3pPr>
            <a:lvl4pPr marL="1097280" indent="-228600" algn="l" defTabSz="914400" rtl="0" eaLnBrk="1" latinLnBrk="0" hangingPunct="1">
              <a:lnSpc>
                <a:spcPct val="90000"/>
              </a:lnSpc>
              <a:spcBef>
                <a:spcPts val="800"/>
              </a:spcBef>
              <a:buClr>
                <a:schemeClr val="tx1"/>
              </a:buClr>
              <a:buSzPct val="100000"/>
              <a:buFont typeface="Arial" pitchFamily="34" charset="0"/>
              <a:buChar char="–"/>
              <a:defRPr sz="1600" kern="1200">
                <a:solidFill>
                  <a:schemeClr val="tx1"/>
                </a:solidFill>
                <a:latin typeface="+mn-lt"/>
                <a:ea typeface="+mn-ea"/>
                <a:cs typeface="+mn-cs"/>
              </a:defRPr>
            </a:lvl4pPr>
            <a:lvl5pPr marL="1325880" indent="-228600" algn="l" defTabSz="914400" rtl="0" eaLnBrk="1" latinLnBrk="0" hangingPunct="1">
              <a:lnSpc>
                <a:spcPct val="90000"/>
              </a:lnSpc>
              <a:spcBef>
                <a:spcPts val="800"/>
              </a:spcBef>
              <a:buClr>
                <a:schemeClr val="tx1"/>
              </a:buClr>
              <a:buSzPct val="80000"/>
              <a:buFont typeface="Wingdings" pitchFamily="2" charset="2"/>
              <a:buChar char="§"/>
              <a:defRPr sz="1600" kern="1200">
                <a:solidFill>
                  <a:schemeClr val="tx1"/>
                </a:solidFill>
                <a:latin typeface="+mn-lt"/>
                <a:ea typeface="+mn-ea"/>
                <a:cs typeface="+mn-cs"/>
              </a:defRPr>
            </a:lvl5pPr>
            <a:lvl6pPr marL="1554480" indent="-228600" algn="l" defTabSz="914400" rtl="0" eaLnBrk="1" latinLnBrk="0" hangingPunct="1">
              <a:lnSpc>
                <a:spcPct val="90000"/>
              </a:lnSpc>
              <a:spcBef>
                <a:spcPts val="800"/>
              </a:spcBef>
              <a:buClr>
                <a:schemeClr val="tx1"/>
              </a:buClr>
              <a:buSzPct val="100000"/>
              <a:buFont typeface="Arial" pitchFamily="34" charset="0"/>
              <a:buChar char="–"/>
              <a:defRPr sz="1600" kern="1200">
                <a:solidFill>
                  <a:schemeClr val="tx1"/>
                </a:solidFill>
                <a:latin typeface="+mn-lt"/>
                <a:ea typeface="+mn-ea"/>
                <a:cs typeface="+mn-cs"/>
              </a:defRPr>
            </a:lvl6pPr>
            <a:lvl7pPr marL="1783080" indent="-228600" algn="l" defTabSz="914400" rtl="0" eaLnBrk="1" latinLnBrk="0" hangingPunct="1">
              <a:lnSpc>
                <a:spcPct val="90000"/>
              </a:lnSpc>
              <a:spcBef>
                <a:spcPts val="800"/>
              </a:spcBef>
              <a:buClr>
                <a:schemeClr val="tx1"/>
              </a:buClr>
              <a:buSzPct val="80000"/>
              <a:buFont typeface="Wingdings" pitchFamily="2" charset="2"/>
              <a:buChar char="§"/>
              <a:defRPr sz="1600" kern="1200">
                <a:solidFill>
                  <a:schemeClr val="tx1"/>
                </a:solidFill>
                <a:latin typeface="+mn-lt"/>
                <a:ea typeface="+mn-ea"/>
                <a:cs typeface="+mn-cs"/>
              </a:defRPr>
            </a:lvl7pPr>
            <a:lvl8pPr marL="2011680" indent="-228600" algn="l" defTabSz="914400" rtl="0" eaLnBrk="1" latinLnBrk="0" hangingPunct="1">
              <a:lnSpc>
                <a:spcPct val="90000"/>
              </a:lnSpc>
              <a:spcBef>
                <a:spcPts val="800"/>
              </a:spcBef>
              <a:buClr>
                <a:schemeClr val="tx1"/>
              </a:buClr>
              <a:buSzPct val="100000"/>
              <a:buFont typeface="Arial" pitchFamily="34" charset="0"/>
              <a:buChar char="–"/>
              <a:defRPr sz="1600" kern="1200">
                <a:solidFill>
                  <a:schemeClr val="tx1"/>
                </a:solidFill>
                <a:latin typeface="+mn-lt"/>
                <a:ea typeface="+mn-ea"/>
                <a:cs typeface="+mn-cs"/>
              </a:defRPr>
            </a:lvl8pPr>
            <a:lvl9pPr marL="2240280" indent="-228600" algn="l" defTabSz="914400" rtl="0" eaLnBrk="1" latinLnBrk="0" hangingPunct="1">
              <a:lnSpc>
                <a:spcPct val="90000"/>
              </a:lnSpc>
              <a:spcBef>
                <a:spcPts val="800"/>
              </a:spcBef>
              <a:buClr>
                <a:schemeClr val="tx1"/>
              </a:buClr>
              <a:buSzPct val="80000"/>
              <a:buFont typeface="Wingdings" pitchFamily="2" charset="2"/>
              <a:buChar char="§"/>
              <a:defRPr sz="1600" kern="1200">
                <a:solidFill>
                  <a:schemeClr val="tx1"/>
                </a:solidFill>
                <a:latin typeface="+mn-lt"/>
                <a:ea typeface="+mn-ea"/>
                <a:cs typeface="+mn-cs"/>
              </a:defRPr>
            </a:lvl9pPr>
          </a:lstStyle>
          <a:p>
            <a:pPr marL="0" indent="0">
              <a:spcBef>
                <a:spcPts val="0"/>
              </a:spcBef>
              <a:buFont typeface="Wingdings" pitchFamily="2" charset="2"/>
              <a:buNone/>
            </a:pPr>
            <a:r>
              <a:rPr lang="en-US" sz="1800" dirty="0"/>
              <a:t>class Perceptron:</a:t>
            </a:r>
          </a:p>
          <a:p>
            <a:pPr marL="0" indent="0">
              <a:spcBef>
                <a:spcPts val="0"/>
              </a:spcBef>
              <a:buFont typeface="Wingdings" pitchFamily="2" charset="2"/>
              <a:buNone/>
            </a:pPr>
            <a:r>
              <a:rPr lang="en-US" sz="1800" dirty="0"/>
              <a:t>    def __</a:t>
            </a:r>
            <a:r>
              <a:rPr lang="en-US" sz="1800" dirty="0" err="1"/>
              <a:t>init</a:t>
            </a:r>
            <a:r>
              <a:rPr lang="en-US" sz="1800" dirty="0"/>
              <a:t>__(self, </a:t>
            </a:r>
            <a:r>
              <a:rPr lang="en-US" sz="1800" dirty="0" err="1"/>
              <a:t>learning_rate</a:t>
            </a:r>
            <a:r>
              <a:rPr lang="en-US" sz="1800" dirty="0"/>
              <a:t>=0.1, epochs=20):</a:t>
            </a:r>
          </a:p>
          <a:p>
            <a:pPr marL="0" indent="0">
              <a:spcBef>
                <a:spcPts val="0"/>
              </a:spcBef>
              <a:buFont typeface="Wingdings" pitchFamily="2" charset="2"/>
              <a:buNone/>
            </a:pPr>
            <a:r>
              <a:rPr lang="en-US" sz="1800" dirty="0"/>
              <a:t>        self.lr = </a:t>
            </a:r>
            <a:r>
              <a:rPr lang="en-US" sz="1800" dirty="0" err="1"/>
              <a:t>learning_rate</a:t>
            </a:r>
            <a:endParaRPr lang="en-US" sz="1800" dirty="0"/>
          </a:p>
          <a:p>
            <a:pPr marL="0" indent="0">
              <a:spcBef>
                <a:spcPts val="0"/>
              </a:spcBef>
              <a:buFont typeface="Wingdings" pitchFamily="2" charset="2"/>
              <a:buNone/>
            </a:pPr>
            <a:r>
              <a:rPr lang="en-US" sz="1800" dirty="0"/>
              <a:t>        </a:t>
            </a:r>
            <a:r>
              <a:rPr lang="en-US" sz="1800" dirty="0" err="1"/>
              <a:t>self.epochs</a:t>
            </a:r>
            <a:r>
              <a:rPr lang="en-US" sz="1800" dirty="0"/>
              <a:t> = epochs</a:t>
            </a:r>
          </a:p>
          <a:p>
            <a:pPr marL="0" indent="0">
              <a:spcBef>
                <a:spcPts val="0"/>
              </a:spcBef>
              <a:buFont typeface="Wingdings" pitchFamily="2" charset="2"/>
              <a:buNone/>
            </a:pPr>
            <a:r>
              <a:rPr lang="en-US" sz="1800" dirty="0"/>
              <a:t>        </a:t>
            </a:r>
            <a:r>
              <a:rPr lang="en-US" sz="1800" dirty="0" err="1"/>
              <a:t>self.weights</a:t>
            </a:r>
            <a:r>
              <a:rPr lang="en-US" sz="1800" dirty="0"/>
              <a:t> = None</a:t>
            </a:r>
          </a:p>
          <a:p>
            <a:pPr marL="0" indent="0">
              <a:spcBef>
                <a:spcPts val="0"/>
              </a:spcBef>
              <a:buFont typeface="Wingdings" pitchFamily="2" charset="2"/>
              <a:buNone/>
            </a:pPr>
            <a:r>
              <a:rPr lang="en-US" sz="1800" dirty="0"/>
              <a:t>        </a:t>
            </a:r>
            <a:r>
              <a:rPr lang="en-US" sz="1800" dirty="0" err="1"/>
              <a:t>self.bias</a:t>
            </a:r>
            <a:r>
              <a:rPr lang="en-US" sz="1800" dirty="0"/>
              <a:t> = None</a:t>
            </a:r>
          </a:p>
          <a:p>
            <a:pPr marL="0" indent="0">
              <a:spcBef>
                <a:spcPts val="0"/>
              </a:spcBef>
              <a:buFont typeface="Wingdings" pitchFamily="2" charset="2"/>
              <a:buNone/>
            </a:pPr>
            <a:r>
              <a:rPr lang="en-US" sz="1800" dirty="0"/>
              <a:t>        </a:t>
            </a:r>
            <a:r>
              <a:rPr lang="en-US" sz="1800" dirty="0" err="1"/>
              <a:t>self.errors_per_epoch</a:t>
            </a:r>
            <a:r>
              <a:rPr lang="en-US" sz="1800" dirty="0"/>
              <a:t> = []</a:t>
            </a:r>
          </a:p>
          <a:p>
            <a:pPr marL="0" indent="0">
              <a:spcBef>
                <a:spcPts val="0"/>
              </a:spcBef>
              <a:buFont typeface="Wingdings" pitchFamily="2" charset="2"/>
              <a:buNone/>
            </a:pPr>
            <a:r>
              <a:rPr lang="en-US" sz="1800" dirty="0"/>
              <a:t>    def predict(self, X):</a:t>
            </a:r>
          </a:p>
          <a:p>
            <a:pPr marL="0" indent="0">
              <a:spcBef>
                <a:spcPts val="0"/>
              </a:spcBef>
              <a:buFont typeface="Wingdings" pitchFamily="2" charset="2"/>
              <a:buNone/>
            </a:pPr>
            <a:r>
              <a:rPr lang="en-US" sz="1800" dirty="0"/>
              <a:t>        </a:t>
            </a:r>
            <a:r>
              <a:rPr lang="en-US" sz="1800" dirty="0" err="1"/>
              <a:t>linear_output</a:t>
            </a:r>
            <a:r>
              <a:rPr lang="en-US" sz="1800" dirty="0"/>
              <a:t> = np.dot(X, </a:t>
            </a:r>
            <a:r>
              <a:rPr lang="en-US" sz="1800" dirty="0" err="1"/>
              <a:t>self.weights</a:t>
            </a:r>
            <a:r>
              <a:rPr lang="en-US" sz="1800" dirty="0"/>
              <a:t>) + </a:t>
            </a:r>
            <a:r>
              <a:rPr lang="en-US" sz="1800" dirty="0" err="1"/>
              <a:t>self.bias</a:t>
            </a:r>
            <a:endParaRPr lang="en-US" sz="1800" dirty="0"/>
          </a:p>
          <a:p>
            <a:pPr marL="0" indent="0">
              <a:spcBef>
                <a:spcPts val="0"/>
              </a:spcBef>
              <a:buFont typeface="Wingdings" pitchFamily="2" charset="2"/>
              <a:buNone/>
            </a:pPr>
            <a:r>
              <a:rPr lang="en-US" sz="1800" dirty="0"/>
              <a:t>        return </a:t>
            </a:r>
            <a:r>
              <a:rPr lang="en-US" sz="1800" dirty="0" err="1"/>
              <a:t>np.where</a:t>
            </a:r>
            <a:r>
              <a:rPr lang="en-US" sz="1800" dirty="0"/>
              <a:t>(</a:t>
            </a:r>
            <a:r>
              <a:rPr lang="en-US" sz="1800" dirty="0" err="1"/>
              <a:t>linear_output</a:t>
            </a:r>
            <a:r>
              <a:rPr lang="en-US" sz="1800" dirty="0"/>
              <a:t> &gt;= 0, 1, 0)</a:t>
            </a:r>
          </a:p>
          <a:p>
            <a:pPr marL="0" indent="0">
              <a:spcBef>
                <a:spcPts val="0"/>
              </a:spcBef>
              <a:buFont typeface="Wingdings" pitchFamily="2" charset="2"/>
              <a:buNone/>
            </a:pPr>
            <a:r>
              <a:rPr lang="en-US" sz="1800" dirty="0"/>
              <a:t>    def fit(self, X, y):</a:t>
            </a:r>
          </a:p>
          <a:p>
            <a:pPr marL="0" indent="0">
              <a:spcBef>
                <a:spcPts val="0"/>
              </a:spcBef>
              <a:buFont typeface="Wingdings" pitchFamily="2" charset="2"/>
              <a:buNone/>
            </a:pPr>
            <a:r>
              <a:rPr lang="en-US" sz="1800" dirty="0"/>
              <a:t>        </a:t>
            </a:r>
            <a:r>
              <a:rPr lang="en-US" sz="1800" dirty="0" err="1"/>
              <a:t>n_samples</a:t>
            </a:r>
            <a:r>
              <a:rPr lang="en-US" sz="1800" dirty="0"/>
              <a:t>, </a:t>
            </a:r>
            <a:r>
              <a:rPr lang="en-US" sz="1800" dirty="0" err="1"/>
              <a:t>n_features</a:t>
            </a:r>
            <a:r>
              <a:rPr lang="en-US" sz="1800" dirty="0"/>
              <a:t> = </a:t>
            </a:r>
            <a:r>
              <a:rPr lang="en-US" sz="1800" dirty="0" err="1"/>
              <a:t>X.shape</a:t>
            </a:r>
            <a:endParaRPr lang="en-US" sz="1800" dirty="0"/>
          </a:p>
          <a:p>
            <a:pPr marL="0" indent="0">
              <a:spcBef>
                <a:spcPts val="0"/>
              </a:spcBef>
              <a:buFont typeface="Wingdings" pitchFamily="2" charset="2"/>
              <a:buNone/>
            </a:pPr>
            <a:r>
              <a:rPr lang="en-US" sz="1800" dirty="0"/>
              <a:t>        </a:t>
            </a:r>
            <a:r>
              <a:rPr lang="en-US" sz="1800" dirty="0" err="1"/>
              <a:t>self.weights</a:t>
            </a:r>
            <a:r>
              <a:rPr lang="en-US" sz="1800" dirty="0"/>
              <a:t> = </a:t>
            </a:r>
            <a:r>
              <a:rPr lang="en-US" sz="1800" dirty="0" err="1"/>
              <a:t>np.zeros</a:t>
            </a:r>
            <a:r>
              <a:rPr lang="en-US" sz="1800" dirty="0"/>
              <a:t>(</a:t>
            </a:r>
            <a:r>
              <a:rPr lang="en-US" sz="1800" dirty="0" err="1"/>
              <a:t>n_features</a:t>
            </a:r>
            <a:r>
              <a:rPr lang="en-US" sz="1800" dirty="0"/>
              <a:t>)</a:t>
            </a:r>
          </a:p>
          <a:p>
            <a:pPr marL="0" indent="0">
              <a:spcBef>
                <a:spcPts val="0"/>
              </a:spcBef>
              <a:buFont typeface="Wingdings" pitchFamily="2" charset="2"/>
              <a:buNone/>
            </a:pPr>
            <a:r>
              <a:rPr lang="en-US" sz="1800" dirty="0"/>
              <a:t>        </a:t>
            </a:r>
            <a:r>
              <a:rPr lang="en-US" sz="1800" dirty="0" err="1"/>
              <a:t>self.bias</a:t>
            </a:r>
            <a:r>
              <a:rPr lang="en-US" sz="1800" dirty="0"/>
              <a:t> = 0.0</a:t>
            </a:r>
          </a:p>
          <a:p>
            <a:pPr marL="0" indent="0">
              <a:spcBef>
                <a:spcPts val="0"/>
              </a:spcBef>
              <a:buFont typeface="Wingdings" pitchFamily="2" charset="2"/>
              <a:buNone/>
            </a:pPr>
            <a:r>
              <a:rPr lang="en-US" sz="1800" dirty="0"/>
              <a:t>        for _ in range(</a:t>
            </a:r>
            <a:r>
              <a:rPr lang="en-US" sz="1800" dirty="0" err="1"/>
              <a:t>self.epochs</a:t>
            </a:r>
            <a:r>
              <a:rPr lang="en-US" sz="1800" dirty="0"/>
              <a:t>):</a:t>
            </a:r>
          </a:p>
          <a:p>
            <a:pPr marL="0" indent="0">
              <a:spcBef>
                <a:spcPts val="0"/>
              </a:spcBef>
              <a:buFont typeface="Wingdings" pitchFamily="2" charset="2"/>
              <a:buNone/>
            </a:pPr>
            <a:r>
              <a:rPr lang="en-US" sz="1800" dirty="0"/>
              <a:t>            errors = 0</a:t>
            </a:r>
          </a:p>
          <a:p>
            <a:pPr marL="0" indent="0">
              <a:spcBef>
                <a:spcPts val="0"/>
              </a:spcBef>
              <a:buFont typeface="Wingdings" pitchFamily="2" charset="2"/>
              <a:buNone/>
            </a:pPr>
            <a:r>
              <a:rPr lang="en-US" sz="1800" dirty="0"/>
              <a:t>            for xi, target in zip(X, y):</a:t>
            </a:r>
          </a:p>
          <a:p>
            <a:pPr marL="0" indent="0">
              <a:spcBef>
                <a:spcPts val="0"/>
              </a:spcBef>
              <a:buFont typeface="Wingdings" pitchFamily="2" charset="2"/>
              <a:buNone/>
            </a:pPr>
            <a:r>
              <a:rPr lang="en-US" sz="1800" dirty="0"/>
              <a:t>                </a:t>
            </a:r>
            <a:r>
              <a:rPr lang="en-US" sz="1800" dirty="0" err="1"/>
              <a:t>linear_output</a:t>
            </a:r>
            <a:r>
              <a:rPr lang="en-US" sz="1800" dirty="0"/>
              <a:t> = np.dot(xi, </a:t>
            </a:r>
            <a:r>
              <a:rPr lang="en-US" sz="1800" dirty="0" err="1"/>
              <a:t>self.weights</a:t>
            </a:r>
            <a:r>
              <a:rPr lang="en-US" sz="1800" dirty="0"/>
              <a:t>) + </a:t>
            </a:r>
            <a:r>
              <a:rPr lang="en-US" sz="1800" dirty="0" err="1"/>
              <a:t>self.bias</a:t>
            </a:r>
            <a:endParaRPr lang="en-US" sz="1800" dirty="0"/>
          </a:p>
          <a:p>
            <a:pPr marL="0" indent="0">
              <a:spcBef>
                <a:spcPts val="0"/>
              </a:spcBef>
              <a:buFont typeface="Wingdings" pitchFamily="2" charset="2"/>
              <a:buNone/>
            </a:pPr>
            <a:r>
              <a:rPr lang="en-US" sz="1800" dirty="0"/>
              <a:t>                </a:t>
            </a:r>
            <a:r>
              <a:rPr lang="en-US" sz="1800" dirty="0" err="1"/>
              <a:t>y_pred</a:t>
            </a:r>
            <a:r>
              <a:rPr lang="en-US" sz="1800" dirty="0"/>
              <a:t> = 1 if </a:t>
            </a:r>
            <a:r>
              <a:rPr lang="en-US" sz="1800" dirty="0" err="1"/>
              <a:t>linear_output</a:t>
            </a:r>
            <a:r>
              <a:rPr lang="en-US" sz="1800" dirty="0"/>
              <a:t> &gt;= 0 else 0</a:t>
            </a:r>
          </a:p>
          <a:p>
            <a:pPr marL="0" indent="0">
              <a:spcBef>
                <a:spcPts val="0"/>
              </a:spcBef>
              <a:buFont typeface="Wingdings" pitchFamily="2" charset="2"/>
              <a:buNone/>
            </a:pPr>
            <a:r>
              <a:rPr lang="en-US" sz="1800" dirty="0"/>
              <a:t>                update = self.lr * (target - </a:t>
            </a:r>
            <a:r>
              <a:rPr lang="en-US" sz="1800" dirty="0" err="1"/>
              <a:t>y_pred</a:t>
            </a:r>
            <a:r>
              <a:rPr lang="en-US" sz="1800" dirty="0"/>
              <a:t>)</a:t>
            </a:r>
          </a:p>
          <a:p>
            <a:pPr marL="0" indent="0">
              <a:spcBef>
                <a:spcPts val="0"/>
              </a:spcBef>
              <a:buFont typeface="Wingdings" pitchFamily="2" charset="2"/>
              <a:buNone/>
            </a:pPr>
            <a:r>
              <a:rPr lang="en-US" sz="1800" dirty="0"/>
              <a:t>                </a:t>
            </a:r>
            <a:r>
              <a:rPr lang="en-US" sz="1800" dirty="0" err="1"/>
              <a:t>self.weights</a:t>
            </a:r>
            <a:r>
              <a:rPr lang="en-US" sz="1800" dirty="0"/>
              <a:t> += update * xi</a:t>
            </a:r>
          </a:p>
          <a:p>
            <a:pPr marL="0" indent="0">
              <a:spcBef>
                <a:spcPts val="0"/>
              </a:spcBef>
              <a:buFont typeface="Wingdings" pitchFamily="2" charset="2"/>
              <a:buNone/>
            </a:pPr>
            <a:r>
              <a:rPr lang="en-US" sz="1800" dirty="0"/>
              <a:t>                </a:t>
            </a:r>
            <a:r>
              <a:rPr lang="en-US" sz="1800" dirty="0" err="1"/>
              <a:t>self.bias</a:t>
            </a:r>
            <a:r>
              <a:rPr lang="en-US" sz="1800" dirty="0"/>
              <a:t> += update</a:t>
            </a:r>
          </a:p>
          <a:p>
            <a:pPr marL="0" indent="0">
              <a:spcBef>
                <a:spcPts val="0"/>
              </a:spcBef>
              <a:buFont typeface="Wingdings" pitchFamily="2" charset="2"/>
              <a:buNone/>
            </a:pPr>
            <a:r>
              <a:rPr lang="en-US" sz="1800" dirty="0"/>
              <a:t>                errors += int(update != 0)</a:t>
            </a:r>
          </a:p>
          <a:p>
            <a:pPr marL="0" indent="0">
              <a:spcBef>
                <a:spcPts val="0"/>
              </a:spcBef>
              <a:buFont typeface="Wingdings" pitchFamily="2" charset="2"/>
              <a:buNone/>
            </a:pPr>
            <a:r>
              <a:rPr lang="en-US" sz="1800" dirty="0"/>
              <a:t>            </a:t>
            </a:r>
            <a:r>
              <a:rPr lang="en-US" sz="1800" dirty="0" err="1"/>
              <a:t>self.errors_per_epoch.append</a:t>
            </a:r>
            <a:r>
              <a:rPr lang="en-US" sz="1800" dirty="0"/>
              <a:t>(errors)</a:t>
            </a:r>
          </a:p>
        </p:txBody>
      </p:sp>
      <p:sp>
        <p:nvSpPr>
          <p:cNvPr id="2" name="Title 1">
            <a:extLst>
              <a:ext uri="{FF2B5EF4-FFF2-40B4-BE49-F238E27FC236}">
                <a16:creationId xmlns:a16="http://schemas.microsoft.com/office/drawing/2014/main" id="{9A2AE38C-7E4F-FC68-7FDA-6A2B7596A146}"/>
              </a:ext>
            </a:extLst>
          </p:cNvPr>
          <p:cNvSpPr txBox="1">
            <a:spLocks/>
          </p:cNvSpPr>
          <p:nvPr/>
        </p:nvSpPr>
        <p:spPr>
          <a:xfrm>
            <a:off x="150812" y="1371600"/>
            <a:ext cx="4266736" cy="1066800"/>
          </a:xfrm>
          <a:prstGeom prst="rect">
            <a:avLst/>
          </a:prstGeom>
        </p:spPr>
        <p:txBody>
          <a:bodyPr>
            <a:normAutofit fontScale="90000" lnSpcReduction="20000"/>
          </a:bodyPr>
          <a:lstStyle>
            <a:lvl1pPr algn="l" defTabSz="914400" rtl="0" eaLnBrk="1" latinLnBrk="0" hangingPunct="1">
              <a:lnSpc>
                <a:spcPct val="90000"/>
              </a:lnSpc>
              <a:spcBef>
                <a:spcPct val="0"/>
              </a:spcBef>
              <a:buNone/>
              <a:defRPr sz="3200" kern="1200">
                <a:solidFill>
                  <a:schemeClr val="accent1">
                    <a:lumMod val="50000"/>
                  </a:schemeClr>
                </a:solidFill>
                <a:latin typeface="+mj-lt"/>
                <a:ea typeface="+mj-ea"/>
                <a:cs typeface="+mj-cs"/>
              </a:defRPr>
            </a:lvl1pPr>
          </a:lstStyle>
          <a:p>
            <a:r>
              <a:rPr lang="en-US" b="1" dirty="0"/>
              <a:t>Step 2: Define the Perceptron Class</a:t>
            </a:r>
            <a:br>
              <a:rPr lang="en-US" b="1" dirty="0"/>
            </a:br>
            <a:endParaRPr lang="en-US" dirty="0"/>
          </a:p>
        </p:txBody>
      </p:sp>
    </p:spTree>
    <p:extLst>
      <p:ext uri="{BB962C8B-B14F-4D97-AF65-F5344CB8AC3E}">
        <p14:creationId xmlns:p14="http://schemas.microsoft.com/office/powerpoint/2010/main" val="4051380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5612" y="19050"/>
            <a:ext cx="9143538" cy="1066800"/>
          </a:xfrm>
        </p:spPr>
        <p:txBody>
          <a:bodyPr anchor="b">
            <a:normAutofit/>
          </a:bodyPr>
          <a:lstStyle/>
          <a:p>
            <a:r>
              <a:rPr lang="en-US" dirty="0"/>
              <a:t>Introduction to Deep Learning</a:t>
            </a:r>
          </a:p>
        </p:txBody>
      </p:sp>
      <p:sp>
        <p:nvSpPr>
          <p:cNvPr id="2" name="Content Placeholder 1"/>
          <p:cNvSpPr>
            <a:spLocks noGrp="1"/>
          </p:cNvSpPr>
          <p:nvPr>
            <p:ph sz="half" idx="1"/>
          </p:nvPr>
        </p:nvSpPr>
        <p:spPr>
          <a:xfrm>
            <a:off x="150812" y="1447800"/>
            <a:ext cx="7162800" cy="4876799"/>
          </a:xfrm>
        </p:spPr>
        <p:txBody>
          <a:bodyPr>
            <a:normAutofit lnSpcReduction="10000"/>
          </a:bodyPr>
          <a:lstStyle/>
          <a:p>
            <a:pPr algn="just"/>
            <a:r>
              <a:rPr lang="en-US" dirty="0"/>
              <a:t>Deep learning is a type of machine learning that teaches computers to perform tasks by learning from examples, much like humans do. Imagine teaching a computer to recognize cats: instead of telling it to look for whiskers, ears, and a tail, you show it thousands of pictures of cats. The computer finds the common patterns all by itself and learns how to identify a cat. This is the essence of deep learning.</a:t>
            </a:r>
          </a:p>
          <a:p>
            <a:pPr algn="just"/>
            <a:r>
              <a:rPr lang="en-US" dirty="0"/>
              <a:t>Deep learning is inspired by the human brain's structure where billions of neurons communicate through signals. These networks consist of layers of interconnected nodes that process information. The more layers, the "deeper" the network, allowing it to learn more complex features and perform more sophisticated tasks.</a:t>
            </a:r>
          </a:p>
        </p:txBody>
      </p:sp>
      <p:pic>
        <p:nvPicPr>
          <p:cNvPr id="7" name="Picture 6">
            <a:extLst>
              <a:ext uri="{FF2B5EF4-FFF2-40B4-BE49-F238E27FC236}">
                <a16:creationId xmlns:a16="http://schemas.microsoft.com/office/drawing/2014/main" id="{5CB61F01-BF9B-300F-2315-51C9A458AE7B}"/>
              </a:ext>
            </a:extLst>
          </p:cNvPr>
          <p:cNvPicPr>
            <a:picLocks noChangeAspect="1"/>
          </p:cNvPicPr>
          <p:nvPr/>
        </p:nvPicPr>
        <p:blipFill>
          <a:blip r:embed="rId3"/>
          <a:stretch>
            <a:fillRect/>
          </a:stretch>
        </p:blipFill>
        <p:spPr>
          <a:xfrm>
            <a:off x="7585621" y="2286000"/>
            <a:ext cx="4435564" cy="2483915"/>
          </a:xfrm>
          <a:prstGeom prst="rect">
            <a:avLst/>
          </a:prstGeom>
          <a:noFill/>
        </p:spPr>
      </p:pic>
    </p:spTree>
    <p:extLst>
      <p:ext uri="{BB962C8B-B14F-4D97-AF65-F5344CB8AC3E}">
        <p14:creationId xmlns:p14="http://schemas.microsoft.com/office/powerpoint/2010/main" val="1152966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55BD099-A7E6-3255-2DFC-0C7C1D6CC7BB}"/>
              </a:ext>
            </a:extLst>
          </p:cNvPr>
          <p:cNvSpPr txBox="1"/>
          <p:nvPr/>
        </p:nvSpPr>
        <p:spPr>
          <a:xfrm>
            <a:off x="4798548" y="964053"/>
            <a:ext cx="6092574" cy="2677656"/>
          </a:xfrm>
          <a:prstGeom prst="rect">
            <a:avLst/>
          </a:prstGeom>
          <a:noFill/>
          <a:ln>
            <a:solidFill>
              <a:schemeClr val="accent1">
                <a:lumMod val="20000"/>
                <a:lumOff val="80000"/>
              </a:schemeClr>
            </a:solidFill>
          </a:ln>
        </p:spPr>
        <p:txBody>
          <a:bodyPr wrap="square">
            <a:spAutoFit/>
          </a:bodyPr>
          <a:lstStyle/>
          <a:p>
            <a:r>
              <a:rPr lang="en-US" sz="2400" dirty="0" err="1"/>
              <a:t>p_or</a:t>
            </a:r>
            <a:r>
              <a:rPr lang="en-US" sz="2400" dirty="0"/>
              <a:t> = Perceptron(</a:t>
            </a:r>
            <a:r>
              <a:rPr lang="en-US" sz="2400" dirty="0" err="1"/>
              <a:t>learning_rate</a:t>
            </a:r>
            <a:r>
              <a:rPr lang="en-US" sz="2400" dirty="0"/>
              <a:t>=0.1, epochs=20)</a:t>
            </a:r>
          </a:p>
          <a:p>
            <a:r>
              <a:rPr lang="en-US" sz="2400" dirty="0" err="1"/>
              <a:t>p_or.fit</a:t>
            </a:r>
            <a:r>
              <a:rPr lang="en-US" sz="2400" dirty="0"/>
              <a:t>(X_or, </a:t>
            </a:r>
            <a:r>
              <a:rPr lang="en-US" sz="2400" dirty="0" err="1"/>
              <a:t>y_or</a:t>
            </a:r>
            <a:r>
              <a:rPr lang="en-US" sz="2400" dirty="0"/>
              <a:t>)</a:t>
            </a:r>
          </a:p>
          <a:p>
            <a:endParaRPr lang="en-US" sz="2400" dirty="0"/>
          </a:p>
          <a:p>
            <a:r>
              <a:rPr lang="en-US" sz="2400" dirty="0"/>
              <a:t>print("Weights:", </a:t>
            </a:r>
            <a:r>
              <a:rPr lang="en-US" sz="2400" dirty="0" err="1"/>
              <a:t>p_or.weights</a:t>
            </a:r>
            <a:r>
              <a:rPr lang="en-US" sz="2400" dirty="0"/>
              <a:t>)</a:t>
            </a:r>
          </a:p>
          <a:p>
            <a:r>
              <a:rPr lang="en-US" sz="2400" dirty="0"/>
              <a:t>print("Bias:", </a:t>
            </a:r>
            <a:r>
              <a:rPr lang="en-US" sz="2400" dirty="0" err="1"/>
              <a:t>p_or.bias</a:t>
            </a:r>
            <a:r>
              <a:rPr lang="en-US" sz="2400" dirty="0"/>
              <a:t>)</a:t>
            </a:r>
          </a:p>
          <a:p>
            <a:r>
              <a:rPr lang="en-US" sz="2400" dirty="0"/>
              <a:t>print("Predictions:", </a:t>
            </a:r>
            <a:r>
              <a:rPr lang="en-US" sz="2400" dirty="0" err="1"/>
              <a:t>p_or.predict</a:t>
            </a:r>
            <a:r>
              <a:rPr lang="en-US" sz="2400" dirty="0"/>
              <a:t>(X_or))</a:t>
            </a:r>
          </a:p>
        </p:txBody>
      </p:sp>
      <p:sp>
        <p:nvSpPr>
          <p:cNvPr id="5" name="TextBox 4">
            <a:extLst>
              <a:ext uri="{FF2B5EF4-FFF2-40B4-BE49-F238E27FC236}">
                <a16:creationId xmlns:a16="http://schemas.microsoft.com/office/drawing/2014/main" id="{2897446A-7921-2C8F-A0A7-9C08BD69429B}"/>
              </a:ext>
            </a:extLst>
          </p:cNvPr>
          <p:cNvSpPr txBox="1"/>
          <p:nvPr/>
        </p:nvSpPr>
        <p:spPr>
          <a:xfrm>
            <a:off x="608012" y="1828800"/>
            <a:ext cx="6092574" cy="363561"/>
          </a:xfrm>
          <a:prstGeom prst="rect">
            <a:avLst/>
          </a:prstGeom>
          <a:noFill/>
          <a:ln>
            <a:solidFill>
              <a:schemeClr val="accent1">
                <a:lumMod val="20000"/>
                <a:lumOff val="80000"/>
              </a:schemeClr>
            </a:solidFill>
          </a:ln>
        </p:spPr>
        <p:txBody>
          <a:bodyPr wrap="square">
            <a:spAutoFit/>
          </a:bodyPr>
          <a:lstStyle/>
          <a:p>
            <a:pPr algn="l" fontAlgn="base">
              <a:lnSpc>
                <a:spcPts val="2100"/>
              </a:lnSpc>
              <a:spcBef>
                <a:spcPts val="1800"/>
              </a:spcBef>
              <a:spcAft>
                <a:spcPts val="1800"/>
              </a:spcAft>
              <a:buNone/>
            </a:pPr>
            <a:endParaRPr lang="en-US" b="1" i="0" dirty="0">
              <a:solidFill>
                <a:srgbClr val="273239"/>
              </a:solidFill>
              <a:effectLst/>
              <a:latin typeface="Nunito" pitchFamily="2" charset="0"/>
            </a:endParaRPr>
          </a:p>
        </p:txBody>
      </p:sp>
      <p:pic>
        <p:nvPicPr>
          <p:cNvPr id="8" name="Picture 7">
            <a:extLst>
              <a:ext uri="{FF2B5EF4-FFF2-40B4-BE49-F238E27FC236}">
                <a16:creationId xmlns:a16="http://schemas.microsoft.com/office/drawing/2014/main" id="{26E7A8C1-0028-872C-22B6-11A7B2468BA5}"/>
              </a:ext>
            </a:extLst>
          </p:cNvPr>
          <p:cNvPicPr>
            <a:picLocks noChangeAspect="1"/>
          </p:cNvPicPr>
          <p:nvPr/>
        </p:nvPicPr>
        <p:blipFill>
          <a:blip r:embed="rId2"/>
          <a:stretch>
            <a:fillRect/>
          </a:stretch>
        </p:blipFill>
        <p:spPr>
          <a:xfrm>
            <a:off x="6220596" y="4419600"/>
            <a:ext cx="3248478" cy="1590897"/>
          </a:xfrm>
          <a:prstGeom prst="rect">
            <a:avLst/>
          </a:prstGeom>
        </p:spPr>
      </p:pic>
      <p:sp>
        <p:nvSpPr>
          <p:cNvPr id="9" name="Title 8">
            <a:extLst>
              <a:ext uri="{FF2B5EF4-FFF2-40B4-BE49-F238E27FC236}">
                <a16:creationId xmlns:a16="http://schemas.microsoft.com/office/drawing/2014/main" id="{8AE85FC6-7E65-EF69-A634-08418E7DE08C}"/>
              </a:ext>
            </a:extLst>
          </p:cNvPr>
          <p:cNvSpPr>
            <a:spLocks noGrp="1"/>
          </p:cNvSpPr>
          <p:nvPr>
            <p:ph type="title"/>
          </p:nvPr>
        </p:nvSpPr>
        <p:spPr>
          <a:xfrm>
            <a:off x="379412" y="964053"/>
            <a:ext cx="4190536" cy="1066800"/>
          </a:xfrm>
        </p:spPr>
        <p:txBody>
          <a:bodyPr>
            <a:normAutofit fontScale="90000"/>
          </a:bodyPr>
          <a:lstStyle/>
          <a:p>
            <a:r>
              <a:rPr lang="en-US" b="1" dirty="0">
                <a:solidFill>
                  <a:srgbClr val="273239"/>
                </a:solidFill>
                <a:latin typeface="Nunito" pitchFamily="2" charset="0"/>
              </a:rPr>
              <a:t>Step 3: Train the Perceptron on OR Data</a:t>
            </a:r>
            <a:endParaRPr lang="en-US" dirty="0"/>
          </a:p>
        </p:txBody>
      </p:sp>
    </p:spTree>
    <p:extLst>
      <p:ext uri="{BB962C8B-B14F-4D97-AF65-F5344CB8AC3E}">
        <p14:creationId xmlns:p14="http://schemas.microsoft.com/office/powerpoint/2010/main" val="4161506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436DBE6-CCD5-E153-8E91-C18C2913F21D}"/>
              </a:ext>
            </a:extLst>
          </p:cNvPr>
          <p:cNvSpPr txBox="1"/>
          <p:nvPr/>
        </p:nvSpPr>
        <p:spPr>
          <a:xfrm>
            <a:off x="3351212" y="304800"/>
            <a:ext cx="7924924" cy="6001643"/>
          </a:xfrm>
          <a:prstGeom prst="rect">
            <a:avLst/>
          </a:prstGeom>
          <a:noFill/>
          <a:ln>
            <a:solidFill>
              <a:schemeClr val="accent1">
                <a:lumMod val="20000"/>
                <a:lumOff val="80000"/>
              </a:schemeClr>
            </a:solidFill>
          </a:ln>
        </p:spPr>
        <p:txBody>
          <a:bodyPr wrap="square">
            <a:spAutoFit/>
          </a:bodyPr>
          <a:lstStyle/>
          <a:p>
            <a:r>
              <a:rPr lang="en-US" sz="1600" dirty="0"/>
              <a:t>def </a:t>
            </a:r>
            <a:r>
              <a:rPr lang="en-US" sz="1600" dirty="0" err="1"/>
              <a:t>plot_decision_boundary</a:t>
            </a:r>
            <a:r>
              <a:rPr lang="en-US" sz="1600" dirty="0"/>
              <a:t>(X, y, model, title):</a:t>
            </a:r>
          </a:p>
          <a:p>
            <a:r>
              <a:rPr lang="en-US" sz="1600" dirty="0"/>
              <a:t>    </a:t>
            </a:r>
            <a:r>
              <a:rPr lang="en-US" sz="1600" dirty="0" err="1"/>
              <a:t>x_min</a:t>
            </a:r>
            <a:r>
              <a:rPr lang="en-US" sz="1600" dirty="0"/>
              <a:t>, </a:t>
            </a:r>
            <a:r>
              <a:rPr lang="en-US" sz="1600" dirty="0" err="1"/>
              <a:t>x_max</a:t>
            </a:r>
            <a:r>
              <a:rPr lang="en-US" sz="1600" dirty="0"/>
              <a:t> = X[:, 0].min() - 1, X[:, 0].max() + 1</a:t>
            </a:r>
          </a:p>
          <a:p>
            <a:r>
              <a:rPr lang="en-US" sz="1600" dirty="0"/>
              <a:t>    </a:t>
            </a:r>
            <a:r>
              <a:rPr lang="en-US" sz="1600" dirty="0" err="1"/>
              <a:t>y_min</a:t>
            </a:r>
            <a:r>
              <a:rPr lang="en-US" sz="1600" dirty="0"/>
              <a:t>, </a:t>
            </a:r>
            <a:r>
              <a:rPr lang="en-US" sz="1600" dirty="0" err="1"/>
              <a:t>y_max</a:t>
            </a:r>
            <a:r>
              <a:rPr lang="en-US" sz="1600" dirty="0"/>
              <a:t> = X[:, 1].min() - 1, X[:, 1].max() + 1</a:t>
            </a:r>
          </a:p>
          <a:p>
            <a:r>
              <a:rPr lang="en-US" sz="1600" dirty="0"/>
              <a:t>    xx, </a:t>
            </a:r>
            <a:r>
              <a:rPr lang="en-US" sz="1600" dirty="0" err="1"/>
              <a:t>yy</a:t>
            </a:r>
            <a:r>
              <a:rPr lang="en-US" sz="1600" dirty="0"/>
              <a:t> = </a:t>
            </a:r>
            <a:r>
              <a:rPr lang="en-US" sz="1600" dirty="0" err="1"/>
              <a:t>np.meshgrid</a:t>
            </a:r>
            <a:r>
              <a:rPr lang="en-US" sz="1600" dirty="0"/>
              <a:t>(</a:t>
            </a:r>
          </a:p>
          <a:p>
            <a:r>
              <a:rPr lang="en-US" sz="1600" dirty="0"/>
              <a:t>        </a:t>
            </a:r>
            <a:r>
              <a:rPr lang="en-US" sz="1600" dirty="0" err="1"/>
              <a:t>np.linspace</a:t>
            </a:r>
            <a:r>
              <a:rPr lang="en-US" sz="1600" dirty="0"/>
              <a:t>(</a:t>
            </a:r>
            <a:r>
              <a:rPr lang="en-US" sz="1600" dirty="0" err="1"/>
              <a:t>x_min</a:t>
            </a:r>
            <a:r>
              <a:rPr lang="en-US" sz="1600" dirty="0"/>
              <a:t>, </a:t>
            </a:r>
            <a:r>
              <a:rPr lang="en-US" sz="1600" dirty="0" err="1"/>
              <a:t>x_max</a:t>
            </a:r>
            <a:r>
              <a:rPr lang="en-US" sz="1600" dirty="0"/>
              <a:t>, 300),</a:t>
            </a:r>
          </a:p>
          <a:p>
            <a:r>
              <a:rPr lang="en-US" sz="1600" dirty="0"/>
              <a:t>        </a:t>
            </a:r>
            <a:r>
              <a:rPr lang="en-US" sz="1600" dirty="0" err="1"/>
              <a:t>np.linspace</a:t>
            </a:r>
            <a:r>
              <a:rPr lang="en-US" sz="1600" dirty="0"/>
              <a:t>(</a:t>
            </a:r>
            <a:r>
              <a:rPr lang="en-US" sz="1600" dirty="0" err="1"/>
              <a:t>y_min</a:t>
            </a:r>
            <a:r>
              <a:rPr lang="en-US" sz="1600" dirty="0"/>
              <a:t>, </a:t>
            </a:r>
            <a:r>
              <a:rPr lang="en-US" sz="1600" dirty="0" err="1"/>
              <a:t>y_max</a:t>
            </a:r>
            <a:r>
              <a:rPr lang="en-US" sz="1600" dirty="0"/>
              <a:t>, 300)</a:t>
            </a:r>
          </a:p>
          <a:p>
            <a:r>
              <a:rPr lang="en-US" sz="1600" dirty="0"/>
              <a:t>    )</a:t>
            </a:r>
          </a:p>
          <a:p>
            <a:r>
              <a:rPr lang="en-US" sz="1600" dirty="0"/>
              <a:t>    grid = </a:t>
            </a:r>
            <a:r>
              <a:rPr lang="en-US" sz="1600" dirty="0" err="1"/>
              <a:t>np.c</a:t>
            </a:r>
            <a:r>
              <a:rPr lang="en-US" sz="1600" dirty="0"/>
              <a:t>_[</a:t>
            </a:r>
            <a:r>
              <a:rPr lang="en-US" sz="1600" dirty="0" err="1"/>
              <a:t>xx.ravel</a:t>
            </a:r>
            <a:r>
              <a:rPr lang="en-US" sz="1600" dirty="0"/>
              <a:t>(), </a:t>
            </a:r>
            <a:r>
              <a:rPr lang="en-US" sz="1600" dirty="0" err="1"/>
              <a:t>yy.ravel</a:t>
            </a:r>
            <a:r>
              <a:rPr lang="en-US" sz="1600" dirty="0"/>
              <a:t>()]</a:t>
            </a:r>
          </a:p>
          <a:p>
            <a:r>
              <a:rPr lang="en-US" sz="1600" dirty="0"/>
              <a:t>    Z = </a:t>
            </a:r>
            <a:r>
              <a:rPr lang="en-US" sz="1600" dirty="0" err="1"/>
              <a:t>model.predict</a:t>
            </a:r>
            <a:r>
              <a:rPr lang="en-US" sz="1600" dirty="0"/>
              <a:t>(grid)</a:t>
            </a:r>
          </a:p>
          <a:p>
            <a:r>
              <a:rPr lang="en-US" sz="1600" dirty="0"/>
              <a:t>    Z = </a:t>
            </a:r>
            <a:r>
              <a:rPr lang="en-US" sz="1600" dirty="0" err="1"/>
              <a:t>Z.reshape</a:t>
            </a:r>
            <a:r>
              <a:rPr lang="en-US" sz="1600" dirty="0"/>
              <a:t>(</a:t>
            </a:r>
            <a:r>
              <a:rPr lang="en-US" sz="1600" dirty="0" err="1"/>
              <a:t>xx.shape</a:t>
            </a:r>
            <a:r>
              <a:rPr lang="en-US" sz="1600" dirty="0"/>
              <a:t>)</a:t>
            </a:r>
          </a:p>
          <a:p>
            <a:r>
              <a:rPr lang="en-US" sz="1600" dirty="0"/>
              <a:t>    </a:t>
            </a:r>
            <a:r>
              <a:rPr lang="en-US" sz="1600" dirty="0" err="1"/>
              <a:t>plt.figure</a:t>
            </a:r>
            <a:r>
              <a:rPr lang="en-US" sz="1600" dirty="0"/>
              <a:t>(</a:t>
            </a:r>
            <a:r>
              <a:rPr lang="en-US" sz="1600" dirty="0" err="1"/>
              <a:t>figsize</a:t>
            </a:r>
            <a:r>
              <a:rPr lang="en-US" sz="1600" dirty="0"/>
              <a:t>=(6, 5))</a:t>
            </a:r>
          </a:p>
          <a:p>
            <a:r>
              <a:rPr lang="en-US" sz="1600" dirty="0"/>
              <a:t>    </a:t>
            </a:r>
            <a:r>
              <a:rPr lang="en-US" sz="1600" dirty="0" err="1"/>
              <a:t>plt.contourf</a:t>
            </a:r>
            <a:r>
              <a:rPr lang="en-US" sz="1600" dirty="0"/>
              <a:t>(xx, </a:t>
            </a:r>
            <a:r>
              <a:rPr lang="en-US" sz="1600" dirty="0" err="1"/>
              <a:t>yy</a:t>
            </a:r>
            <a:r>
              <a:rPr lang="en-US" sz="1600" dirty="0"/>
              <a:t>, Z, alpha=0.3, </a:t>
            </a:r>
            <a:r>
              <a:rPr lang="en-US" sz="1600" dirty="0" err="1"/>
              <a:t>cmap</a:t>
            </a:r>
            <a:r>
              <a:rPr lang="en-US" sz="1600" dirty="0"/>
              <a:t>="</a:t>
            </a:r>
            <a:r>
              <a:rPr lang="en-US" sz="1600" dirty="0" err="1"/>
              <a:t>coolwarm</a:t>
            </a:r>
            <a:r>
              <a:rPr lang="en-US" sz="1600" dirty="0"/>
              <a:t>")</a:t>
            </a:r>
          </a:p>
          <a:p>
            <a:r>
              <a:rPr lang="en-US" sz="1600" dirty="0"/>
              <a:t>    for label in </a:t>
            </a:r>
            <a:r>
              <a:rPr lang="en-US" sz="1600" dirty="0" err="1"/>
              <a:t>np.unique</a:t>
            </a:r>
            <a:r>
              <a:rPr lang="en-US" sz="1600" dirty="0"/>
              <a:t>(y):</a:t>
            </a:r>
          </a:p>
          <a:p>
            <a:r>
              <a:rPr lang="en-US" sz="1600" dirty="0"/>
              <a:t>        pts = X[y == label]</a:t>
            </a:r>
          </a:p>
          <a:p>
            <a:r>
              <a:rPr lang="en-US" sz="1600" dirty="0"/>
              <a:t>        </a:t>
            </a:r>
            <a:r>
              <a:rPr lang="en-US" sz="1600" dirty="0" err="1"/>
              <a:t>plt.scatter</a:t>
            </a:r>
            <a:r>
              <a:rPr lang="en-US" sz="1600" dirty="0"/>
              <a:t>(pts[:, 0], pts[:, 1],</a:t>
            </a:r>
          </a:p>
          <a:p>
            <a:r>
              <a:rPr lang="en-US" sz="1600" dirty="0"/>
              <a:t>                    s=100, </a:t>
            </a:r>
            <a:r>
              <a:rPr lang="en-US" sz="1600" dirty="0" err="1"/>
              <a:t>edgecolor</a:t>
            </a:r>
            <a:r>
              <a:rPr lang="en-US" sz="1600" dirty="0"/>
              <a:t>='black',</a:t>
            </a:r>
          </a:p>
          <a:p>
            <a:r>
              <a:rPr lang="en-US" sz="1600" dirty="0"/>
              <a:t>                    label=</a:t>
            </a:r>
            <a:r>
              <a:rPr lang="en-US" sz="1600" dirty="0" err="1"/>
              <a:t>f"Class</a:t>
            </a:r>
            <a:r>
              <a:rPr lang="en-US" sz="1600" dirty="0"/>
              <a:t> {label}")</a:t>
            </a:r>
          </a:p>
          <a:p>
            <a:r>
              <a:rPr lang="en-US" sz="1600" dirty="0"/>
              <a:t>    </a:t>
            </a:r>
            <a:r>
              <a:rPr lang="en-US" sz="1600" dirty="0" err="1"/>
              <a:t>plt.title</a:t>
            </a:r>
            <a:r>
              <a:rPr lang="en-US" sz="1600" dirty="0"/>
              <a:t>(title)</a:t>
            </a:r>
          </a:p>
          <a:p>
            <a:r>
              <a:rPr lang="en-US" sz="1600" dirty="0"/>
              <a:t>    </a:t>
            </a:r>
            <a:r>
              <a:rPr lang="en-US" sz="1600" dirty="0" err="1"/>
              <a:t>plt.xlabel</a:t>
            </a:r>
            <a:r>
              <a:rPr lang="en-US" sz="1600" dirty="0"/>
              <a:t>("x1")</a:t>
            </a:r>
          </a:p>
          <a:p>
            <a:r>
              <a:rPr lang="en-US" sz="1600" dirty="0"/>
              <a:t>    </a:t>
            </a:r>
            <a:r>
              <a:rPr lang="en-US" sz="1600" dirty="0" err="1"/>
              <a:t>plt.ylabel</a:t>
            </a:r>
            <a:r>
              <a:rPr lang="en-US" sz="1600" dirty="0"/>
              <a:t>("x2")</a:t>
            </a:r>
          </a:p>
          <a:p>
            <a:r>
              <a:rPr lang="en-US" sz="1600" dirty="0"/>
              <a:t>    </a:t>
            </a:r>
            <a:r>
              <a:rPr lang="en-US" sz="1600" dirty="0" err="1"/>
              <a:t>plt.legend</a:t>
            </a:r>
            <a:r>
              <a:rPr lang="en-US" sz="1600" dirty="0"/>
              <a:t>()</a:t>
            </a:r>
          </a:p>
          <a:p>
            <a:r>
              <a:rPr lang="en-US" sz="1600" dirty="0"/>
              <a:t>    </a:t>
            </a:r>
            <a:r>
              <a:rPr lang="en-US" sz="1600" dirty="0" err="1"/>
              <a:t>plt.grid</a:t>
            </a:r>
            <a:r>
              <a:rPr lang="en-US" sz="1600" dirty="0"/>
              <a:t>(True)</a:t>
            </a:r>
          </a:p>
          <a:p>
            <a:r>
              <a:rPr lang="en-US" sz="1600" dirty="0"/>
              <a:t>    </a:t>
            </a:r>
            <a:r>
              <a:rPr lang="en-US" sz="1600" dirty="0" err="1"/>
              <a:t>plt.show</a:t>
            </a:r>
            <a:r>
              <a:rPr lang="en-US" sz="1600" dirty="0"/>
              <a:t>()</a:t>
            </a:r>
          </a:p>
          <a:p>
            <a:r>
              <a:rPr lang="en-US" sz="1600" dirty="0" err="1"/>
              <a:t>plot_decision_boundary</a:t>
            </a:r>
            <a:r>
              <a:rPr lang="en-US" sz="1600" dirty="0"/>
              <a:t>(X_or, </a:t>
            </a:r>
            <a:r>
              <a:rPr lang="en-US" sz="1600" dirty="0" err="1"/>
              <a:t>y_or</a:t>
            </a:r>
            <a:r>
              <a:rPr lang="en-US" sz="1600" dirty="0"/>
              <a:t>, </a:t>
            </a:r>
            <a:r>
              <a:rPr lang="en-US" sz="1600" dirty="0" err="1"/>
              <a:t>p_or</a:t>
            </a:r>
            <a:r>
              <a:rPr lang="en-US" sz="1600" dirty="0"/>
              <a:t>, "Perceptron Decision Boundary (OR)")</a:t>
            </a:r>
          </a:p>
        </p:txBody>
      </p:sp>
      <p:sp>
        <p:nvSpPr>
          <p:cNvPr id="5" name="TextBox 4">
            <a:extLst>
              <a:ext uri="{FF2B5EF4-FFF2-40B4-BE49-F238E27FC236}">
                <a16:creationId xmlns:a16="http://schemas.microsoft.com/office/drawing/2014/main" id="{C6A43A54-E645-062D-D81E-81C4E253C3C4}"/>
              </a:ext>
            </a:extLst>
          </p:cNvPr>
          <p:cNvSpPr txBox="1"/>
          <p:nvPr/>
        </p:nvSpPr>
        <p:spPr>
          <a:xfrm>
            <a:off x="150812" y="2590801"/>
            <a:ext cx="2514600" cy="632866"/>
          </a:xfrm>
          <a:prstGeom prst="rect">
            <a:avLst/>
          </a:prstGeom>
          <a:noFill/>
          <a:ln>
            <a:solidFill>
              <a:schemeClr val="accent1">
                <a:lumMod val="20000"/>
                <a:lumOff val="80000"/>
              </a:schemeClr>
            </a:solidFill>
          </a:ln>
        </p:spPr>
        <p:txBody>
          <a:bodyPr wrap="square">
            <a:spAutoFit/>
          </a:bodyPr>
          <a:lstStyle/>
          <a:p>
            <a:pPr algn="l" fontAlgn="base">
              <a:lnSpc>
                <a:spcPts val="2100"/>
              </a:lnSpc>
              <a:spcBef>
                <a:spcPts val="1800"/>
              </a:spcBef>
              <a:spcAft>
                <a:spcPts val="1800"/>
              </a:spcAft>
              <a:buNone/>
            </a:pPr>
            <a:r>
              <a:rPr lang="en-US" b="1" i="0" dirty="0">
                <a:solidFill>
                  <a:srgbClr val="273239"/>
                </a:solidFill>
                <a:effectLst/>
                <a:latin typeface="Nunito" pitchFamily="2" charset="0"/>
              </a:rPr>
              <a:t>Step 4: Decision Boundary Plot</a:t>
            </a:r>
          </a:p>
        </p:txBody>
      </p:sp>
    </p:spTree>
    <p:extLst>
      <p:ext uri="{BB962C8B-B14F-4D97-AF65-F5344CB8AC3E}">
        <p14:creationId xmlns:p14="http://schemas.microsoft.com/office/powerpoint/2010/main" val="2018931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119AF4A-CC71-D049-1124-2AD4D591A32F}"/>
              </a:ext>
            </a:extLst>
          </p:cNvPr>
          <p:cNvPicPr>
            <a:picLocks noChangeAspect="1"/>
          </p:cNvPicPr>
          <p:nvPr/>
        </p:nvPicPr>
        <p:blipFill>
          <a:blip r:embed="rId2"/>
          <a:stretch>
            <a:fillRect/>
          </a:stretch>
        </p:blipFill>
        <p:spPr>
          <a:xfrm>
            <a:off x="1370012" y="152400"/>
            <a:ext cx="7848600" cy="6039960"/>
          </a:xfrm>
          <a:prstGeom prst="rect">
            <a:avLst/>
          </a:prstGeom>
        </p:spPr>
      </p:pic>
    </p:spTree>
    <p:extLst>
      <p:ext uri="{BB962C8B-B14F-4D97-AF65-F5344CB8AC3E}">
        <p14:creationId xmlns:p14="http://schemas.microsoft.com/office/powerpoint/2010/main" val="1326079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2FCF21-E4C6-FCD0-143C-5D96C3C64E4D}"/>
              </a:ext>
            </a:extLst>
          </p:cNvPr>
          <p:cNvSpPr>
            <a:spLocks noGrp="1"/>
          </p:cNvSpPr>
          <p:nvPr>
            <p:ph type="title"/>
          </p:nvPr>
        </p:nvSpPr>
        <p:spPr>
          <a:xfrm>
            <a:off x="303212" y="2209800"/>
            <a:ext cx="5028736" cy="1066800"/>
          </a:xfrm>
        </p:spPr>
        <p:txBody>
          <a:bodyPr>
            <a:normAutofit/>
          </a:bodyPr>
          <a:lstStyle/>
          <a:p>
            <a:r>
              <a:rPr lang="en-US" b="1" dirty="0"/>
              <a:t>Step 5: Plot Misclassifications per Epoch</a:t>
            </a:r>
            <a:endParaRPr lang="en-US" dirty="0"/>
          </a:p>
        </p:txBody>
      </p:sp>
      <p:sp>
        <p:nvSpPr>
          <p:cNvPr id="3" name="Content Placeholder 2">
            <a:extLst>
              <a:ext uri="{FF2B5EF4-FFF2-40B4-BE49-F238E27FC236}">
                <a16:creationId xmlns:a16="http://schemas.microsoft.com/office/drawing/2014/main" id="{47DEFFBD-DACA-B38A-7FD0-7B08A91DF754}"/>
              </a:ext>
            </a:extLst>
          </p:cNvPr>
          <p:cNvSpPr>
            <a:spLocks noGrp="1"/>
          </p:cNvSpPr>
          <p:nvPr>
            <p:ph idx="1"/>
          </p:nvPr>
        </p:nvSpPr>
        <p:spPr>
          <a:xfrm>
            <a:off x="5713412" y="1580267"/>
            <a:ext cx="5638802" cy="3697465"/>
          </a:xfrm>
        </p:spPr>
        <p:txBody>
          <a:bodyPr>
            <a:normAutofit lnSpcReduction="10000"/>
          </a:bodyPr>
          <a:lstStyle/>
          <a:p>
            <a:pPr marL="0" indent="0">
              <a:buNone/>
            </a:pPr>
            <a:r>
              <a:rPr lang="en-US" dirty="0" err="1"/>
              <a:t>plt.figure</a:t>
            </a:r>
            <a:r>
              <a:rPr lang="en-US" dirty="0"/>
              <a:t>(</a:t>
            </a:r>
            <a:r>
              <a:rPr lang="en-US" dirty="0" err="1"/>
              <a:t>figsize</a:t>
            </a:r>
            <a:r>
              <a:rPr lang="en-US" dirty="0"/>
              <a:t>=(6, 4))</a:t>
            </a:r>
          </a:p>
          <a:p>
            <a:pPr marL="0" indent="0">
              <a:buNone/>
            </a:pPr>
            <a:r>
              <a:rPr lang="en-US" dirty="0" err="1"/>
              <a:t>plt.plot</a:t>
            </a:r>
            <a:r>
              <a:rPr lang="en-US" dirty="0"/>
              <a:t>(</a:t>
            </a:r>
            <a:r>
              <a:rPr lang="en-US" dirty="0" err="1"/>
              <a:t>p_or.errors_per_epoch</a:t>
            </a:r>
            <a:r>
              <a:rPr lang="en-US" dirty="0"/>
              <a:t>, marker='o')</a:t>
            </a:r>
          </a:p>
          <a:p>
            <a:pPr marL="0" indent="0">
              <a:buNone/>
            </a:pPr>
            <a:r>
              <a:rPr lang="en-US" dirty="0" err="1"/>
              <a:t>plt.title</a:t>
            </a:r>
            <a:r>
              <a:rPr lang="en-US" dirty="0"/>
              <a:t>("Misclassifications per Epoch (OR)")</a:t>
            </a:r>
          </a:p>
          <a:p>
            <a:pPr marL="0" indent="0">
              <a:buNone/>
            </a:pPr>
            <a:r>
              <a:rPr lang="en-US" dirty="0" err="1"/>
              <a:t>plt.xlabel</a:t>
            </a:r>
            <a:r>
              <a:rPr lang="en-US" dirty="0"/>
              <a:t>("Epoch")</a:t>
            </a:r>
          </a:p>
          <a:p>
            <a:pPr marL="0" indent="0">
              <a:buNone/>
            </a:pPr>
            <a:r>
              <a:rPr lang="en-US" dirty="0" err="1"/>
              <a:t>plt.ylabel</a:t>
            </a:r>
            <a:r>
              <a:rPr lang="en-US" dirty="0"/>
              <a:t>("Errors")</a:t>
            </a:r>
          </a:p>
          <a:p>
            <a:pPr marL="0" indent="0">
              <a:buNone/>
            </a:pPr>
            <a:r>
              <a:rPr lang="en-US" dirty="0" err="1"/>
              <a:t>plt.grid</a:t>
            </a:r>
            <a:r>
              <a:rPr lang="en-US" dirty="0"/>
              <a:t>(True)</a:t>
            </a:r>
          </a:p>
          <a:p>
            <a:pPr marL="0" indent="0">
              <a:buNone/>
            </a:pPr>
            <a:r>
              <a:rPr lang="en-US" dirty="0" err="1"/>
              <a:t>plt.show</a:t>
            </a:r>
            <a:r>
              <a:rPr lang="en-US" dirty="0"/>
              <a:t>()</a:t>
            </a:r>
          </a:p>
        </p:txBody>
      </p:sp>
    </p:spTree>
    <p:extLst>
      <p:ext uri="{BB962C8B-B14F-4D97-AF65-F5344CB8AC3E}">
        <p14:creationId xmlns:p14="http://schemas.microsoft.com/office/powerpoint/2010/main" val="1245880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D0E87D9-6284-F3C8-84BB-D15624A78F90}"/>
              </a:ext>
            </a:extLst>
          </p:cNvPr>
          <p:cNvPicPr>
            <a:picLocks noChangeAspect="1"/>
          </p:cNvPicPr>
          <p:nvPr/>
        </p:nvPicPr>
        <p:blipFill>
          <a:blip r:embed="rId2"/>
          <a:stretch>
            <a:fillRect/>
          </a:stretch>
        </p:blipFill>
        <p:spPr>
          <a:xfrm>
            <a:off x="1903412" y="457200"/>
            <a:ext cx="7620000" cy="5210000"/>
          </a:xfrm>
          <a:prstGeom prst="rect">
            <a:avLst/>
          </a:prstGeom>
        </p:spPr>
      </p:pic>
    </p:spTree>
    <p:extLst>
      <p:ext uri="{BB962C8B-B14F-4D97-AF65-F5344CB8AC3E}">
        <p14:creationId xmlns:p14="http://schemas.microsoft.com/office/powerpoint/2010/main" val="3185943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8A95F1-D04F-3286-FB84-D01B5E83428E}"/>
              </a:ext>
            </a:extLst>
          </p:cNvPr>
          <p:cNvSpPr>
            <a:spLocks noGrp="1"/>
          </p:cNvSpPr>
          <p:nvPr>
            <p:ph type="title"/>
          </p:nvPr>
        </p:nvSpPr>
        <p:spPr/>
        <p:txBody>
          <a:bodyPr/>
          <a:lstStyle/>
          <a:p>
            <a:r>
              <a:rPr lang="en-US" dirty="0"/>
              <a:t>Single Layer Perception</a:t>
            </a:r>
          </a:p>
        </p:txBody>
      </p:sp>
      <p:sp>
        <p:nvSpPr>
          <p:cNvPr id="3" name="Text Placeholder 2">
            <a:extLst>
              <a:ext uri="{FF2B5EF4-FFF2-40B4-BE49-F238E27FC236}">
                <a16:creationId xmlns:a16="http://schemas.microsoft.com/office/drawing/2014/main" id="{059ADCF1-C2E4-7361-9E1A-51CEB1667C6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693058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DBEA86F-C732-12CD-504C-40DA9ACBF9DC}"/>
              </a:ext>
            </a:extLst>
          </p:cNvPr>
          <p:cNvSpPr>
            <a:spLocks noGrp="1"/>
          </p:cNvSpPr>
          <p:nvPr>
            <p:ph idx="1"/>
          </p:nvPr>
        </p:nvSpPr>
        <p:spPr>
          <a:xfrm>
            <a:off x="379412" y="457200"/>
            <a:ext cx="11430000" cy="3697465"/>
          </a:xfrm>
        </p:spPr>
        <p:txBody>
          <a:bodyPr>
            <a:normAutofit/>
          </a:bodyPr>
          <a:lstStyle/>
          <a:p>
            <a:pPr marL="0" indent="0" fontAlgn="base">
              <a:buNone/>
            </a:pPr>
            <a:r>
              <a:rPr lang="en-US" b="1" u="sng" dirty="0">
                <a:hlinkClick r:id="rId2"/>
              </a:rPr>
              <a:t>Single Layer Perceptron</a:t>
            </a:r>
            <a:r>
              <a:rPr lang="en-US" b="1" dirty="0"/>
              <a:t> </a:t>
            </a:r>
            <a:r>
              <a:rPr lang="en-US" dirty="0"/>
              <a:t>is inspired by biological neurons and their ability to process information. To understand the SLP we first need to break down the workings of a single artificial neuron which is the fundamental building block of neural networks. It is a simplified computational model that mimics the behavior of a biological neuron. It takes inputs, processes them and produces an output. Here's how it works step by step:</a:t>
            </a:r>
          </a:p>
          <a:p>
            <a:pPr fontAlgn="base">
              <a:spcBef>
                <a:spcPts val="0"/>
              </a:spcBef>
            </a:pPr>
            <a:r>
              <a:rPr lang="en-US" dirty="0"/>
              <a:t>Receive signal from outside.</a:t>
            </a:r>
          </a:p>
          <a:p>
            <a:pPr fontAlgn="base">
              <a:spcBef>
                <a:spcPts val="0"/>
              </a:spcBef>
            </a:pPr>
            <a:r>
              <a:rPr lang="en-US" dirty="0"/>
              <a:t>Process the signal and decide whether we need to send information or not.</a:t>
            </a:r>
          </a:p>
          <a:p>
            <a:pPr fontAlgn="base">
              <a:spcBef>
                <a:spcPts val="0"/>
              </a:spcBef>
            </a:pPr>
            <a:r>
              <a:rPr lang="en-US" dirty="0"/>
              <a:t>Communicate the signal to the target cell, which can be another neuron or gland.</a:t>
            </a:r>
          </a:p>
          <a:p>
            <a:endParaRPr lang="en-US" dirty="0"/>
          </a:p>
        </p:txBody>
      </p:sp>
      <p:pic>
        <p:nvPicPr>
          <p:cNvPr id="5" name="Picture 4">
            <a:extLst>
              <a:ext uri="{FF2B5EF4-FFF2-40B4-BE49-F238E27FC236}">
                <a16:creationId xmlns:a16="http://schemas.microsoft.com/office/drawing/2014/main" id="{494C0DD5-2155-87FD-4495-12DFFB22FBF1}"/>
              </a:ext>
            </a:extLst>
          </p:cNvPr>
          <p:cNvPicPr>
            <a:picLocks noChangeAspect="1"/>
          </p:cNvPicPr>
          <p:nvPr/>
        </p:nvPicPr>
        <p:blipFill>
          <a:blip r:embed="rId3"/>
          <a:stretch>
            <a:fillRect/>
          </a:stretch>
        </p:blipFill>
        <p:spPr>
          <a:xfrm>
            <a:off x="754881" y="3581400"/>
            <a:ext cx="5103812" cy="2511643"/>
          </a:xfrm>
          <a:prstGeom prst="rect">
            <a:avLst/>
          </a:prstGeom>
        </p:spPr>
      </p:pic>
      <p:pic>
        <p:nvPicPr>
          <p:cNvPr id="7" name="Picture 6">
            <a:extLst>
              <a:ext uri="{FF2B5EF4-FFF2-40B4-BE49-F238E27FC236}">
                <a16:creationId xmlns:a16="http://schemas.microsoft.com/office/drawing/2014/main" id="{6060DFCE-7AD6-609A-8230-E854E6D0E622}"/>
              </a:ext>
            </a:extLst>
          </p:cNvPr>
          <p:cNvPicPr>
            <a:picLocks noChangeAspect="1"/>
          </p:cNvPicPr>
          <p:nvPr/>
        </p:nvPicPr>
        <p:blipFill>
          <a:blip r:embed="rId4"/>
          <a:stretch>
            <a:fillRect/>
          </a:stretch>
        </p:blipFill>
        <p:spPr>
          <a:xfrm>
            <a:off x="6916220" y="3581400"/>
            <a:ext cx="4517724" cy="2359243"/>
          </a:xfrm>
          <a:prstGeom prst="rect">
            <a:avLst/>
          </a:prstGeom>
        </p:spPr>
      </p:pic>
    </p:spTree>
    <p:extLst>
      <p:ext uri="{BB962C8B-B14F-4D97-AF65-F5344CB8AC3E}">
        <p14:creationId xmlns:p14="http://schemas.microsoft.com/office/powerpoint/2010/main" val="1730368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0FD0D-512B-07F4-C318-DB09380CBAC3}"/>
              </a:ext>
            </a:extLst>
          </p:cNvPr>
          <p:cNvSpPr>
            <a:spLocks noGrp="1"/>
          </p:cNvSpPr>
          <p:nvPr>
            <p:ph type="title"/>
          </p:nvPr>
        </p:nvSpPr>
        <p:spPr>
          <a:xfrm>
            <a:off x="1369779" y="304800"/>
            <a:ext cx="9143538" cy="609600"/>
          </a:xfrm>
        </p:spPr>
        <p:txBody>
          <a:bodyPr/>
          <a:lstStyle/>
          <a:p>
            <a:r>
              <a:rPr lang="en-US" dirty="0"/>
              <a:t>SLP</a:t>
            </a:r>
          </a:p>
        </p:txBody>
      </p:sp>
      <p:sp>
        <p:nvSpPr>
          <p:cNvPr id="3" name="Content Placeholder 2">
            <a:extLst>
              <a:ext uri="{FF2B5EF4-FFF2-40B4-BE49-F238E27FC236}">
                <a16:creationId xmlns:a16="http://schemas.microsoft.com/office/drawing/2014/main" id="{29A7338A-40A4-D1D1-B05F-0E55A778FA3D}"/>
              </a:ext>
            </a:extLst>
          </p:cNvPr>
          <p:cNvSpPr>
            <a:spLocks noGrp="1"/>
          </p:cNvSpPr>
          <p:nvPr>
            <p:ph idx="1"/>
          </p:nvPr>
        </p:nvSpPr>
        <p:spPr>
          <a:xfrm>
            <a:off x="608012" y="1143000"/>
            <a:ext cx="6019800" cy="4408479"/>
          </a:xfrm>
        </p:spPr>
        <p:txBody>
          <a:bodyPr>
            <a:normAutofit lnSpcReduction="10000"/>
          </a:bodyPr>
          <a:lstStyle/>
          <a:p>
            <a:pPr marL="0" indent="0" fontAlgn="base">
              <a:buNone/>
            </a:pPr>
            <a:r>
              <a:rPr lang="en-US" dirty="0"/>
              <a:t>It is one of the oldest and first introduced neural networks. It was proposed by </a:t>
            </a:r>
            <a:r>
              <a:rPr lang="en-US" b="1" dirty="0"/>
              <a:t>Frank Rosenblatt </a:t>
            </a:r>
            <a:r>
              <a:rPr lang="en-US" dirty="0"/>
              <a:t>in </a:t>
            </a:r>
            <a:r>
              <a:rPr lang="en-US" b="1" dirty="0"/>
              <a:t>1958</a:t>
            </a:r>
            <a:r>
              <a:rPr lang="en-US" dirty="0"/>
              <a:t>. Perceptron is also known as an artificial neural network. SLP is used to compute the </a:t>
            </a:r>
            <a:r>
              <a:rPr lang="en-US" u="sng" dirty="0">
                <a:hlinkClick r:id="rId2"/>
              </a:rPr>
              <a:t>logical gate</a:t>
            </a:r>
            <a:r>
              <a:rPr lang="en-US" dirty="0"/>
              <a:t> like </a:t>
            </a:r>
            <a:r>
              <a:rPr lang="en-US" b="1" dirty="0"/>
              <a:t>AND, OR and NOR </a:t>
            </a:r>
            <a:r>
              <a:rPr lang="en-US" dirty="0"/>
              <a:t>which has binary input and binary output.</a:t>
            </a:r>
          </a:p>
          <a:p>
            <a:pPr marL="0" indent="0" fontAlgn="base">
              <a:buNone/>
            </a:pPr>
            <a:r>
              <a:rPr lang="en-US" dirty="0"/>
              <a:t>The main functionality of the perceptron is:-</a:t>
            </a:r>
          </a:p>
          <a:p>
            <a:pPr fontAlgn="base"/>
            <a:r>
              <a:rPr lang="en-US" dirty="0"/>
              <a:t>Takes input from the input layer</a:t>
            </a:r>
          </a:p>
          <a:p>
            <a:pPr fontAlgn="base"/>
            <a:r>
              <a:rPr lang="en-US" dirty="0"/>
              <a:t>Weight them up and sum it up.</a:t>
            </a:r>
          </a:p>
          <a:p>
            <a:pPr fontAlgn="base"/>
            <a:r>
              <a:rPr lang="en-US" dirty="0"/>
              <a:t>Pass the sum to the nonlinear function to produce the output.</a:t>
            </a:r>
          </a:p>
          <a:p>
            <a:endParaRPr lang="en-US" dirty="0"/>
          </a:p>
        </p:txBody>
      </p:sp>
      <p:pic>
        <p:nvPicPr>
          <p:cNvPr id="5" name="Picture 4">
            <a:extLst>
              <a:ext uri="{FF2B5EF4-FFF2-40B4-BE49-F238E27FC236}">
                <a16:creationId xmlns:a16="http://schemas.microsoft.com/office/drawing/2014/main" id="{77A99BFE-A9F5-9CB5-3777-32674345C5CE}"/>
              </a:ext>
            </a:extLst>
          </p:cNvPr>
          <p:cNvPicPr>
            <a:picLocks noChangeAspect="1"/>
          </p:cNvPicPr>
          <p:nvPr/>
        </p:nvPicPr>
        <p:blipFill>
          <a:blip r:embed="rId3"/>
          <a:stretch>
            <a:fillRect/>
          </a:stretch>
        </p:blipFill>
        <p:spPr>
          <a:xfrm>
            <a:off x="6338379" y="2286000"/>
            <a:ext cx="5272525" cy="2667000"/>
          </a:xfrm>
          <a:prstGeom prst="rect">
            <a:avLst/>
          </a:prstGeom>
        </p:spPr>
      </p:pic>
    </p:spTree>
    <p:extLst>
      <p:ext uri="{BB962C8B-B14F-4D97-AF65-F5344CB8AC3E}">
        <p14:creationId xmlns:p14="http://schemas.microsoft.com/office/powerpoint/2010/main" val="513950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916F3F-0E62-8EEE-FA46-26DF1DDEC0B5}"/>
              </a:ext>
            </a:extLst>
          </p:cNvPr>
          <p:cNvSpPr>
            <a:spLocks noGrp="1"/>
          </p:cNvSpPr>
          <p:nvPr>
            <p:ph type="title"/>
          </p:nvPr>
        </p:nvSpPr>
        <p:spPr/>
        <p:txBody>
          <a:bodyPr>
            <a:normAutofit/>
          </a:bodyPr>
          <a:lstStyle/>
          <a:p>
            <a:r>
              <a:rPr lang="en-US" b="1" dirty="0"/>
              <a:t>Step1: Import necessary libraries</a:t>
            </a:r>
            <a:br>
              <a:rPr lang="en-US" b="1" dirty="0"/>
            </a:br>
            <a:endParaRPr lang="en-US" dirty="0"/>
          </a:p>
        </p:txBody>
      </p:sp>
      <p:sp>
        <p:nvSpPr>
          <p:cNvPr id="3" name="Content Placeholder 2">
            <a:extLst>
              <a:ext uri="{FF2B5EF4-FFF2-40B4-BE49-F238E27FC236}">
                <a16:creationId xmlns:a16="http://schemas.microsoft.com/office/drawing/2014/main" id="{E91A164E-8D87-7BDB-15F8-A694900BB861}"/>
              </a:ext>
            </a:extLst>
          </p:cNvPr>
          <p:cNvSpPr>
            <a:spLocks noGrp="1"/>
          </p:cNvSpPr>
          <p:nvPr>
            <p:ph idx="1"/>
          </p:nvPr>
        </p:nvSpPr>
        <p:spPr/>
        <p:txBody>
          <a:bodyPr/>
          <a:lstStyle/>
          <a:p>
            <a:pPr marL="0" indent="0">
              <a:buNone/>
            </a:pPr>
            <a:r>
              <a:rPr lang="en-US" dirty="0"/>
              <a:t>import </a:t>
            </a:r>
            <a:r>
              <a:rPr lang="en-US" dirty="0" err="1"/>
              <a:t>tensorflow</a:t>
            </a:r>
            <a:r>
              <a:rPr lang="en-US" dirty="0"/>
              <a:t> as </a:t>
            </a:r>
            <a:r>
              <a:rPr lang="en-US" dirty="0" err="1"/>
              <a:t>tf</a:t>
            </a:r>
            <a:endParaRPr lang="en-US" dirty="0"/>
          </a:p>
          <a:p>
            <a:pPr marL="0" indent="0">
              <a:buNone/>
            </a:pPr>
            <a:r>
              <a:rPr lang="en-US" dirty="0"/>
              <a:t>from </a:t>
            </a:r>
            <a:r>
              <a:rPr lang="en-US" dirty="0" err="1"/>
              <a:t>sklearn.datasets</a:t>
            </a:r>
            <a:r>
              <a:rPr lang="en-US" dirty="0"/>
              <a:t> import </a:t>
            </a:r>
            <a:r>
              <a:rPr lang="en-US" dirty="0" err="1"/>
              <a:t>make_classification</a:t>
            </a:r>
            <a:endParaRPr lang="en-US" dirty="0"/>
          </a:p>
          <a:p>
            <a:pPr marL="0" indent="0">
              <a:buNone/>
            </a:pPr>
            <a:r>
              <a:rPr lang="en-US" dirty="0"/>
              <a:t>from </a:t>
            </a:r>
            <a:r>
              <a:rPr lang="en-US" dirty="0" err="1"/>
              <a:t>sklearn.model_selection</a:t>
            </a:r>
            <a:r>
              <a:rPr lang="en-US" dirty="0"/>
              <a:t> import </a:t>
            </a:r>
            <a:r>
              <a:rPr lang="en-US" dirty="0" err="1"/>
              <a:t>train_test_split</a:t>
            </a:r>
            <a:endParaRPr lang="en-US" dirty="0"/>
          </a:p>
          <a:p>
            <a:pPr marL="0" indent="0">
              <a:buNone/>
            </a:pPr>
            <a:r>
              <a:rPr lang="en-US" dirty="0"/>
              <a:t>from </a:t>
            </a:r>
            <a:r>
              <a:rPr lang="en-US" dirty="0" err="1"/>
              <a:t>sklearn.preprocessing</a:t>
            </a:r>
            <a:r>
              <a:rPr lang="en-US" dirty="0"/>
              <a:t> import </a:t>
            </a:r>
            <a:r>
              <a:rPr lang="en-US" dirty="0" err="1"/>
              <a:t>StandardScaler</a:t>
            </a:r>
            <a:endParaRPr lang="en-US" dirty="0"/>
          </a:p>
        </p:txBody>
      </p:sp>
    </p:spTree>
    <p:extLst>
      <p:ext uri="{BB962C8B-B14F-4D97-AF65-F5344CB8AC3E}">
        <p14:creationId xmlns:p14="http://schemas.microsoft.com/office/powerpoint/2010/main" val="2160411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DAB23-AEE4-A312-3954-4F9FFC7D8C83}"/>
              </a:ext>
            </a:extLst>
          </p:cNvPr>
          <p:cNvSpPr>
            <a:spLocks noGrp="1"/>
          </p:cNvSpPr>
          <p:nvPr>
            <p:ph type="title"/>
          </p:nvPr>
        </p:nvSpPr>
        <p:spPr>
          <a:xfrm>
            <a:off x="1522643" y="381000"/>
            <a:ext cx="9143538" cy="1066800"/>
          </a:xfrm>
        </p:spPr>
        <p:txBody>
          <a:bodyPr>
            <a:normAutofit/>
          </a:bodyPr>
          <a:lstStyle/>
          <a:p>
            <a:r>
              <a:rPr lang="en-US" b="1" dirty="0"/>
              <a:t>Step 2: Create and split synthetic dataset and Step 3: Standardize the Dataset</a:t>
            </a:r>
            <a:endParaRPr lang="en-US" dirty="0"/>
          </a:p>
        </p:txBody>
      </p:sp>
      <p:sp>
        <p:nvSpPr>
          <p:cNvPr id="3" name="Content Placeholder 2">
            <a:extLst>
              <a:ext uri="{FF2B5EF4-FFF2-40B4-BE49-F238E27FC236}">
                <a16:creationId xmlns:a16="http://schemas.microsoft.com/office/drawing/2014/main" id="{57BBF69C-2D96-E02B-B639-B0140AA0C8C8}"/>
              </a:ext>
            </a:extLst>
          </p:cNvPr>
          <p:cNvSpPr>
            <a:spLocks noGrp="1"/>
          </p:cNvSpPr>
          <p:nvPr>
            <p:ph idx="1"/>
          </p:nvPr>
        </p:nvSpPr>
        <p:spPr>
          <a:xfrm>
            <a:off x="1370012" y="1447800"/>
            <a:ext cx="9143538" cy="4572000"/>
          </a:xfrm>
        </p:spPr>
        <p:txBody>
          <a:bodyPr>
            <a:normAutofit fontScale="92500" lnSpcReduction="10000"/>
          </a:bodyPr>
          <a:lstStyle/>
          <a:p>
            <a:pPr marL="0" indent="0">
              <a:buNone/>
            </a:pPr>
            <a:r>
              <a:rPr lang="en-US" sz="2000" b="1" dirty="0"/>
              <a:t># split the dataset</a:t>
            </a:r>
          </a:p>
          <a:p>
            <a:pPr marL="0" indent="0">
              <a:buNone/>
            </a:pPr>
            <a:r>
              <a:rPr lang="en-US" sz="2000" dirty="0"/>
              <a:t>X, y = </a:t>
            </a:r>
            <a:r>
              <a:rPr lang="en-US" sz="2000" dirty="0" err="1"/>
              <a:t>make_classification</a:t>
            </a:r>
            <a:r>
              <a:rPr lang="en-US" sz="2000" dirty="0"/>
              <a:t>(</a:t>
            </a:r>
          </a:p>
          <a:p>
            <a:pPr marL="0" indent="0">
              <a:buNone/>
            </a:pPr>
            <a:r>
              <a:rPr lang="en-US" sz="2000" dirty="0"/>
              <a:t>    </a:t>
            </a:r>
            <a:r>
              <a:rPr lang="en-US" sz="2000" dirty="0" err="1"/>
              <a:t>n_samples</a:t>
            </a:r>
            <a:r>
              <a:rPr lang="en-US" sz="2000" dirty="0"/>
              <a:t>=1000,     </a:t>
            </a:r>
            <a:r>
              <a:rPr lang="en-US" sz="2000" dirty="0" err="1"/>
              <a:t>n_features</a:t>
            </a:r>
            <a:r>
              <a:rPr lang="en-US" sz="2000" dirty="0"/>
              <a:t>=2,     </a:t>
            </a:r>
            <a:r>
              <a:rPr lang="en-US" sz="2000" dirty="0" err="1"/>
              <a:t>n_informative</a:t>
            </a:r>
            <a:r>
              <a:rPr lang="en-US" sz="2000" dirty="0"/>
              <a:t>=2,     </a:t>
            </a:r>
            <a:r>
              <a:rPr lang="en-US" sz="2000" dirty="0" err="1"/>
              <a:t>n_redundant</a:t>
            </a:r>
            <a:r>
              <a:rPr lang="en-US" sz="2000" dirty="0"/>
              <a:t>=0,</a:t>
            </a:r>
          </a:p>
          <a:p>
            <a:pPr marL="0" indent="0">
              <a:buNone/>
            </a:pPr>
            <a:r>
              <a:rPr lang="en-US" sz="2000" dirty="0"/>
              <a:t>    </a:t>
            </a:r>
            <a:r>
              <a:rPr lang="en-US" sz="2000" dirty="0" err="1"/>
              <a:t>n_repeated</a:t>
            </a:r>
            <a:r>
              <a:rPr lang="en-US" sz="2000" dirty="0"/>
              <a:t>=0,     </a:t>
            </a:r>
            <a:r>
              <a:rPr lang="en-US" sz="2000" dirty="0" err="1"/>
              <a:t>n_classes</a:t>
            </a:r>
            <a:r>
              <a:rPr lang="en-US" sz="2000" dirty="0"/>
              <a:t>=2,     </a:t>
            </a:r>
            <a:r>
              <a:rPr lang="en-US" sz="2000" dirty="0" err="1"/>
              <a:t>random_state</a:t>
            </a:r>
            <a:r>
              <a:rPr lang="en-US" sz="2000" dirty="0"/>
              <a:t>=42</a:t>
            </a:r>
          </a:p>
          <a:p>
            <a:pPr marL="0" indent="0">
              <a:buNone/>
            </a:pPr>
            <a:r>
              <a:rPr lang="en-US" sz="2000" dirty="0"/>
              <a:t>)</a:t>
            </a:r>
          </a:p>
          <a:p>
            <a:pPr marL="0" indent="0">
              <a:buNone/>
            </a:pPr>
            <a:r>
              <a:rPr lang="en-US" sz="2000" dirty="0" err="1"/>
              <a:t>X_train</a:t>
            </a:r>
            <a:r>
              <a:rPr lang="en-US" sz="2000" dirty="0"/>
              <a:t>, </a:t>
            </a:r>
            <a:r>
              <a:rPr lang="en-US" sz="2000" dirty="0" err="1"/>
              <a:t>X_test</a:t>
            </a:r>
            <a:r>
              <a:rPr lang="en-US" sz="2000" dirty="0"/>
              <a:t>, </a:t>
            </a:r>
            <a:r>
              <a:rPr lang="en-US" sz="2000" dirty="0" err="1"/>
              <a:t>y_train</a:t>
            </a:r>
            <a:r>
              <a:rPr lang="en-US" sz="2000" dirty="0"/>
              <a:t>, </a:t>
            </a:r>
            <a:r>
              <a:rPr lang="en-US" sz="2000" dirty="0" err="1"/>
              <a:t>y_test</a:t>
            </a:r>
            <a:r>
              <a:rPr lang="en-US" sz="2000" dirty="0"/>
              <a:t> = </a:t>
            </a:r>
            <a:r>
              <a:rPr lang="en-US" sz="2000" dirty="0" err="1"/>
              <a:t>train_test_split</a:t>
            </a:r>
            <a:r>
              <a:rPr lang="en-US" sz="2000" dirty="0"/>
              <a:t>(X, y, </a:t>
            </a:r>
            <a:r>
              <a:rPr lang="en-US" sz="2000" dirty="0" err="1"/>
              <a:t>test_size</a:t>
            </a:r>
            <a:r>
              <a:rPr lang="en-US" sz="2000" dirty="0"/>
              <a:t>=0.2, </a:t>
            </a:r>
            <a:r>
              <a:rPr lang="en-US" sz="2000" dirty="0" err="1"/>
              <a:t>random_state</a:t>
            </a:r>
            <a:r>
              <a:rPr lang="en-US" sz="2000" dirty="0"/>
              <a:t>=42)</a:t>
            </a:r>
          </a:p>
          <a:p>
            <a:pPr marL="0" indent="0">
              <a:buNone/>
            </a:pPr>
            <a:r>
              <a:rPr lang="en-US" sz="2000" b="1" dirty="0"/>
              <a:t># </a:t>
            </a:r>
            <a:r>
              <a:rPr lang="en-US" sz="2000" b="1" dirty="0" err="1"/>
              <a:t>Satndardize</a:t>
            </a:r>
            <a:r>
              <a:rPr lang="en-US" sz="2000" b="1" dirty="0"/>
              <a:t> the dataset</a:t>
            </a:r>
          </a:p>
          <a:p>
            <a:pPr marL="0" indent="0">
              <a:buNone/>
            </a:pPr>
            <a:r>
              <a:rPr lang="en-US" sz="2000" dirty="0"/>
              <a:t>scaler = </a:t>
            </a:r>
            <a:r>
              <a:rPr lang="en-US" sz="2000" dirty="0" err="1"/>
              <a:t>StandardScaler</a:t>
            </a:r>
            <a:r>
              <a:rPr lang="en-US" sz="2000" dirty="0"/>
              <a:t>()</a:t>
            </a:r>
          </a:p>
          <a:p>
            <a:pPr marL="0" indent="0">
              <a:buNone/>
            </a:pPr>
            <a:r>
              <a:rPr lang="en-US" sz="2000" dirty="0" err="1"/>
              <a:t>X_train</a:t>
            </a:r>
            <a:r>
              <a:rPr lang="en-US" sz="2000" dirty="0"/>
              <a:t> = </a:t>
            </a:r>
            <a:r>
              <a:rPr lang="en-US" sz="2000" dirty="0" err="1"/>
              <a:t>scaler.fit_transform</a:t>
            </a:r>
            <a:r>
              <a:rPr lang="en-US" sz="2000" dirty="0"/>
              <a:t>(</a:t>
            </a:r>
            <a:r>
              <a:rPr lang="en-US" sz="2000" dirty="0" err="1"/>
              <a:t>X_train</a:t>
            </a:r>
            <a:r>
              <a:rPr lang="en-US" sz="2000" dirty="0"/>
              <a:t>)</a:t>
            </a:r>
          </a:p>
          <a:p>
            <a:pPr marL="0" indent="0">
              <a:buNone/>
            </a:pPr>
            <a:r>
              <a:rPr lang="en-US" sz="2000" dirty="0" err="1"/>
              <a:t>X_test</a:t>
            </a:r>
            <a:r>
              <a:rPr lang="en-US" sz="2000" dirty="0"/>
              <a:t> = </a:t>
            </a:r>
            <a:r>
              <a:rPr lang="en-US" sz="2000" dirty="0" err="1"/>
              <a:t>scaler.transform</a:t>
            </a:r>
            <a:r>
              <a:rPr lang="en-US" sz="2000" dirty="0"/>
              <a:t>(</a:t>
            </a:r>
            <a:r>
              <a:rPr lang="en-US" sz="2000" dirty="0" err="1"/>
              <a:t>X_test</a:t>
            </a:r>
            <a:r>
              <a:rPr lang="en-US" sz="2000" dirty="0"/>
              <a:t>)</a:t>
            </a:r>
          </a:p>
          <a:p>
            <a:pPr marL="0" indent="0">
              <a:buNone/>
            </a:pPr>
            <a:endParaRPr lang="en-US" sz="2000" dirty="0"/>
          </a:p>
          <a:p>
            <a:pPr marL="0" indent="0">
              <a:buNone/>
            </a:pPr>
            <a:endParaRPr lang="en-US" sz="2000" dirty="0"/>
          </a:p>
        </p:txBody>
      </p:sp>
    </p:spTree>
    <p:extLst>
      <p:ext uri="{BB962C8B-B14F-4D97-AF65-F5344CB8AC3E}">
        <p14:creationId xmlns:p14="http://schemas.microsoft.com/office/powerpoint/2010/main" val="1410470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AAB8A3-FB31-901A-6D6A-BEB0233B0513}"/>
              </a:ext>
            </a:extLst>
          </p:cNvPr>
          <p:cNvSpPr>
            <a:spLocks noGrp="1"/>
          </p:cNvSpPr>
          <p:nvPr>
            <p:ph type="title"/>
          </p:nvPr>
        </p:nvSpPr>
        <p:spPr/>
        <p:txBody>
          <a:bodyPr/>
          <a:lstStyle/>
          <a:p>
            <a:pPr algn="ctr"/>
            <a:r>
              <a:rPr lang="en-US" dirty="0"/>
              <a:t>Components of Neural Networks</a:t>
            </a:r>
          </a:p>
        </p:txBody>
      </p:sp>
      <p:sp>
        <p:nvSpPr>
          <p:cNvPr id="3" name="Content Placeholder 2">
            <a:extLst>
              <a:ext uri="{FF2B5EF4-FFF2-40B4-BE49-F238E27FC236}">
                <a16:creationId xmlns:a16="http://schemas.microsoft.com/office/drawing/2014/main" id="{21BCEA31-DB6D-C32D-32E1-7F3844D7FD14}"/>
              </a:ext>
            </a:extLst>
          </p:cNvPr>
          <p:cNvSpPr>
            <a:spLocks noGrp="1"/>
          </p:cNvSpPr>
          <p:nvPr>
            <p:ph idx="1"/>
          </p:nvPr>
        </p:nvSpPr>
        <p:spPr>
          <a:xfrm>
            <a:off x="3236912" y="2099310"/>
            <a:ext cx="5715000" cy="4114800"/>
          </a:xfrm>
        </p:spPr>
        <p:txBody>
          <a:bodyPr>
            <a:normAutofit fontScale="62500" lnSpcReduction="20000"/>
          </a:bodyPr>
          <a:lstStyle/>
          <a:p>
            <a:pPr fontAlgn="base"/>
            <a:r>
              <a:rPr lang="en-US" sz="3400" u="sng" dirty="0">
                <a:hlinkClick r:id="rId2">
                  <a:extLst>
                    <a:ext uri="{A12FA001-AC4F-418D-AE19-62706E023703}">
                      <ahyp:hlinkClr xmlns:ahyp="http://schemas.microsoft.com/office/drawing/2018/hyperlinkcolor" val="tx"/>
                    </a:ext>
                  </a:extLst>
                </a:hlinkClick>
              </a:rPr>
              <a:t>Neural Networks</a:t>
            </a:r>
            <a:endParaRPr lang="en-US" sz="3400" dirty="0"/>
          </a:p>
          <a:p>
            <a:pPr fontAlgn="base"/>
            <a:r>
              <a:rPr lang="en-US" sz="3400" u="sng" dirty="0">
                <a:hlinkClick r:id="rId3">
                  <a:extLst>
                    <a:ext uri="{A12FA001-AC4F-418D-AE19-62706E023703}">
                      <ahyp:hlinkClr xmlns:ahyp="http://schemas.microsoft.com/office/drawing/2018/hyperlinkcolor" val="tx"/>
                    </a:ext>
                  </a:extLst>
                </a:hlinkClick>
              </a:rPr>
              <a:t>Neurons</a:t>
            </a:r>
            <a:endParaRPr lang="en-US" sz="3400" dirty="0"/>
          </a:p>
          <a:p>
            <a:pPr fontAlgn="base"/>
            <a:r>
              <a:rPr lang="en-US" sz="3400" u="sng" dirty="0">
                <a:hlinkClick r:id="rId4">
                  <a:extLst>
                    <a:ext uri="{A12FA001-AC4F-418D-AE19-62706E023703}">
                      <ahyp:hlinkClr xmlns:ahyp="http://schemas.microsoft.com/office/drawing/2018/hyperlinkcolor" val="tx"/>
                    </a:ext>
                  </a:extLst>
                </a:hlinkClick>
              </a:rPr>
              <a:t>Layers in Neural Networks</a:t>
            </a:r>
            <a:endParaRPr lang="en-US" sz="3400" dirty="0"/>
          </a:p>
          <a:p>
            <a:pPr fontAlgn="base"/>
            <a:r>
              <a:rPr lang="en-US" sz="3400" u="sng" dirty="0">
                <a:hlinkClick r:id="rId5">
                  <a:extLst>
                    <a:ext uri="{A12FA001-AC4F-418D-AE19-62706E023703}">
                      <ahyp:hlinkClr xmlns:ahyp="http://schemas.microsoft.com/office/drawing/2018/hyperlinkcolor" val="tx"/>
                    </a:ext>
                  </a:extLst>
                </a:hlinkClick>
              </a:rPr>
              <a:t>Weights and Biases</a:t>
            </a:r>
            <a:endParaRPr lang="en-US" sz="3400" dirty="0"/>
          </a:p>
          <a:p>
            <a:pPr fontAlgn="base"/>
            <a:r>
              <a:rPr lang="en-US" sz="3400" u="sng" dirty="0">
                <a:hlinkClick r:id="rId6">
                  <a:extLst>
                    <a:ext uri="{A12FA001-AC4F-418D-AE19-62706E023703}">
                      <ahyp:hlinkClr xmlns:ahyp="http://schemas.microsoft.com/office/drawing/2018/hyperlinkcolor" val="tx"/>
                    </a:ext>
                  </a:extLst>
                </a:hlinkClick>
              </a:rPr>
              <a:t>Forward Propagation</a:t>
            </a:r>
            <a:endParaRPr lang="en-US" sz="3400" dirty="0"/>
          </a:p>
          <a:p>
            <a:pPr fontAlgn="base"/>
            <a:r>
              <a:rPr lang="en-US" sz="3400" u="sng" dirty="0">
                <a:hlinkClick r:id="rId7">
                  <a:extLst>
                    <a:ext uri="{A12FA001-AC4F-418D-AE19-62706E023703}">
                      <ahyp:hlinkClr xmlns:ahyp="http://schemas.microsoft.com/office/drawing/2018/hyperlinkcolor" val="tx"/>
                    </a:ext>
                  </a:extLst>
                </a:hlinkClick>
              </a:rPr>
              <a:t>Activation Functions</a:t>
            </a:r>
            <a:endParaRPr lang="en-US" sz="3400" dirty="0"/>
          </a:p>
          <a:p>
            <a:pPr fontAlgn="base"/>
            <a:r>
              <a:rPr lang="en-US" sz="3400" u="sng" dirty="0">
                <a:hlinkClick r:id="rId8">
                  <a:extLst>
                    <a:ext uri="{A12FA001-AC4F-418D-AE19-62706E023703}">
                      <ahyp:hlinkClr xmlns:ahyp="http://schemas.microsoft.com/office/drawing/2018/hyperlinkcolor" val="tx"/>
                    </a:ext>
                  </a:extLst>
                </a:hlinkClick>
              </a:rPr>
              <a:t>Loss Functions</a:t>
            </a:r>
            <a:endParaRPr lang="en-US" sz="3400" dirty="0"/>
          </a:p>
          <a:p>
            <a:pPr fontAlgn="base"/>
            <a:r>
              <a:rPr lang="en-US" sz="3400" u="sng" dirty="0">
                <a:hlinkClick r:id="rId9">
                  <a:extLst>
                    <a:ext uri="{A12FA001-AC4F-418D-AE19-62706E023703}">
                      <ahyp:hlinkClr xmlns:ahyp="http://schemas.microsoft.com/office/drawing/2018/hyperlinkcolor" val="tx"/>
                    </a:ext>
                  </a:extLst>
                </a:hlinkClick>
              </a:rPr>
              <a:t>Backpropagation</a:t>
            </a:r>
            <a:endParaRPr lang="en-US" sz="3400" dirty="0"/>
          </a:p>
          <a:p>
            <a:pPr fontAlgn="base"/>
            <a:r>
              <a:rPr lang="en-US" sz="3400" u="sng" dirty="0">
                <a:hlinkClick r:id="rId10">
                  <a:extLst>
                    <a:ext uri="{A12FA001-AC4F-418D-AE19-62706E023703}">
                      <ahyp:hlinkClr xmlns:ahyp="http://schemas.microsoft.com/office/drawing/2018/hyperlinkcolor" val="tx"/>
                    </a:ext>
                  </a:extLst>
                </a:hlinkClick>
              </a:rPr>
              <a:t>Learning Rate</a:t>
            </a:r>
            <a:endParaRPr lang="en-US" sz="3400" dirty="0"/>
          </a:p>
          <a:p>
            <a:endParaRPr lang="en-US" dirty="0"/>
          </a:p>
        </p:txBody>
      </p:sp>
    </p:spTree>
    <p:extLst>
      <p:ext uri="{BB962C8B-B14F-4D97-AF65-F5344CB8AC3E}">
        <p14:creationId xmlns:p14="http://schemas.microsoft.com/office/powerpoint/2010/main" val="3865591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D21B93-DAD3-DE9C-56F2-3AE30986D1F0}"/>
              </a:ext>
            </a:extLst>
          </p:cNvPr>
          <p:cNvSpPr>
            <a:spLocks noGrp="1"/>
          </p:cNvSpPr>
          <p:nvPr>
            <p:ph type="title"/>
          </p:nvPr>
        </p:nvSpPr>
        <p:spPr/>
        <p:txBody>
          <a:bodyPr>
            <a:normAutofit/>
          </a:bodyPr>
          <a:lstStyle/>
          <a:p>
            <a:r>
              <a:rPr lang="en-US" b="1" dirty="0"/>
              <a:t>Step 4: Building a neural network and Step 5: Compile the Model</a:t>
            </a:r>
          </a:p>
        </p:txBody>
      </p:sp>
      <p:sp>
        <p:nvSpPr>
          <p:cNvPr id="3" name="Content Placeholder 2">
            <a:extLst>
              <a:ext uri="{FF2B5EF4-FFF2-40B4-BE49-F238E27FC236}">
                <a16:creationId xmlns:a16="http://schemas.microsoft.com/office/drawing/2014/main" id="{01EC311D-072E-21E9-8727-DC9DFE2C14E1}"/>
              </a:ext>
            </a:extLst>
          </p:cNvPr>
          <p:cNvSpPr>
            <a:spLocks noGrp="1"/>
          </p:cNvSpPr>
          <p:nvPr>
            <p:ph idx="1"/>
          </p:nvPr>
        </p:nvSpPr>
        <p:spPr>
          <a:xfrm>
            <a:off x="1065211" y="1866900"/>
            <a:ext cx="10058402" cy="1562100"/>
          </a:xfrm>
        </p:spPr>
        <p:txBody>
          <a:bodyPr>
            <a:noAutofit/>
          </a:bodyPr>
          <a:lstStyle/>
          <a:p>
            <a:pPr marL="0" indent="0">
              <a:buNone/>
            </a:pPr>
            <a:r>
              <a:rPr lang="en-US" dirty="0"/>
              <a:t># Building Model</a:t>
            </a:r>
          </a:p>
          <a:p>
            <a:pPr marL="0" indent="0">
              <a:buNone/>
            </a:pPr>
            <a:r>
              <a:rPr lang="en-US" dirty="0"/>
              <a:t>model = </a:t>
            </a:r>
            <a:r>
              <a:rPr lang="en-US" dirty="0" err="1"/>
              <a:t>tf.keras.Sequential</a:t>
            </a:r>
            <a:r>
              <a:rPr lang="en-US" dirty="0"/>
              <a:t>([</a:t>
            </a:r>
          </a:p>
          <a:p>
            <a:pPr marL="0" indent="0">
              <a:buNone/>
            </a:pPr>
            <a:r>
              <a:rPr lang="en-US" dirty="0"/>
              <a:t>    </a:t>
            </a:r>
            <a:r>
              <a:rPr lang="en-US" dirty="0" err="1"/>
              <a:t>tf.keras.layers.Dense</a:t>
            </a:r>
            <a:r>
              <a:rPr lang="en-US" dirty="0"/>
              <a:t>(1, activation='sigmoid', </a:t>
            </a:r>
            <a:r>
              <a:rPr lang="en-US" dirty="0" err="1"/>
              <a:t>input_shape</a:t>
            </a:r>
            <a:r>
              <a:rPr lang="en-US" dirty="0"/>
              <a:t>=(2,)) ])</a:t>
            </a:r>
          </a:p>
        </p:txBody>
      </p:sp>
      <p:sp>
        <p:nvSpPr>
          <p:cNvPr id="5" name="TextBox 4">
            <a:extLst>
              <a:ext uri="{FF2B5EF4-FFF2-40B4-BE49-F238E27FC236}">
                <a16:creationId xmlns:a16="http://schemas.microsoft.com/office/drawing/2014/main" id="{598EF8B4-4A24-6233-71E7-022FE4C4C6C6}"/>
              </a:ext>
            </a:extLst>
          </p:cNvPr>
          <p:cNvSpPr txBox="1"/>
          <p:nvPr/>
        </p:nvSpPr>
        <p:spPr>
          <a:xfrm>
            <a:off x="1502452" y="3673012"/>
            <a:ext cx="6092574" cy="369332"/>
          </a:xfrm>
          <a:prstGeom prst="rect">
            <a:avLst/>
          </a:prstGeom>
          <a:noFill/>
          <a:ln>
            <a:solidFill>
              <a:schemeClr val="accent1">
                <a:lumMod val="20000"/>
                <a:lumOff val="80000"/>
              </a:schemeClr>
            </a:solidFill>
          </a:ln>
        </p:spPr>
        <p:txBody>
          <a:bodyPr wrap="square">
            <a:spAutoFit/>
          </a:bodyPr>
          <a:lstStyle/>
          <a:p>
            <a:pPr algn="l" fontAlgn="base">
              <a:spcBef>
                <a:spcPts val="1800"/>
              </a:spcBef>
              <a:spcAft>
                <a:spcPts val="1800"/>
              </a:spcAft>
              <a:buNone/>
            </a:pPr>
            <a:endParaRPr lang="en-US" b="1" i="0" dirty="0">
              <a:solidFill>
                <a:srgbClr val="273239"/>
              </a:solidFill>
              <a:effectLst/>
              <a:latin typeface="Nunito" pitchFamily="2" charset="0"/>
            </a:endParaRPr>
          </a:p>
        </p:txBody>
      </p:sp>
      <p:sp>
        <p:nvSpPr>
          <p:cNvPr id="7" name="TextBox 6">
            <a:extLst>
              <a:ext uri="{FF2B5EF4-FFF2-40B4-BE49-F238E27FC236}">
                <a16:creationId xmlns:a16="http://schemas.microsoft.com/office/drawing/2014/main" id="{70984C88-3158-233F-9640-5B43643E42E8}"/>
              </a:ext>
            </a:extLst>
          </p:cNvPr>
          <p:cNvSpPr txBox="1"/>
          <p:nvPr/>
        </p:nvSpPr>
        <p:spPr>
          <a:xfrm>
            <a:off x="989012" y="3673012"/>
            <a:ext cx="7924336" cy="1569660"/>
          </a:xfrm>
          <a:prstGeom prst="rect">
            <a:avLst/>
          </a:prstGeom>
          <a:noFill/>
          <a:ln>
            <a:solidFill>
              <a:schemeClr val="accent1">
                <a:lumMod val="20000"/>
                <a:lumOff val="80000"/>
              </a:schemeClr>
            </a:solidFill>
          </a:ln>
        </p:spPr>
        <p:txBody>
          <a:bodyPr wrap="square">
            <a:spAutoFit/>
          </a:bodyPr>
          <a:lstStyle/>
          <a:p>
            <a:r>
              <a:rPr lang="en-US" sz="2400" dirty="0"/>
              <a:t>#model compilation</a:t>
            </a:r>
          </a:p>
          <a:p>
            <a:r>
              <a:rPr lang="en-US" sz="2400" dirty="0" err="1"/>
              <a:t>model.compile</a:t>
            </a:r>
            <a:r>
              <a:rPr lang="en-US" sz="2400" dirty="0"/>
              <a:t>(optimizer='</a:t>
            </a:r>
            <a:r>
              <a:rPr lang="en-US" sz="2400" dirty="0" err="1"/>
              <a:t>adam</a:t>
            </a:r>
            <a:r>
              <a:rPr lang="en-US" sz="2400" dirty="0"/>
              <a:t>',</a:t>
            </a:r>
          </a:p>
          <a:p>
            <a:r>
              <a:rPr lang="en-US" sz="2400" dirty="0"/>
              <a:t>              loss='</a:t>
            </a:r>
            <a:r>
              <a:rPr lang="en-US" sz="2400" dirty="0" err="1"/>
              <a:t>binary_crossentropy</a:t>
            </a:r>
            <a:r>
              <a:rPr lang="en-US" sz="2400" dirty="0"/>
              <a:t>',</a:t>
            </a:r>
          </a:p>
          <a:p>
            <a:r>
              <a:rPr lang="en-US" sz="2400" dirty="0"/>
              <a:t>              metrics=['accuracy'])</a:t>
            </a:r>
          </a:p>
        </p:txBody>
      </p:sp>
    </p:spTree>
    <p:extLst>
      <p:ext uri="{BB962C8B-B14F-4D97-AF65-F5344CB8AC3E}">
        <p14:creationId xmlns:p14="http://schemas.microsoft.com/office/powerpoint/2010/main" val="3416689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70806D-E943-5FE2-F40C-935904A567B8}"/>
              </a:ext>
            </a:extLst>
          </p:cNvPr>
          <p:cNvSpPr>
            <a:spLocks noGrp="1"/>
          </p:cNvSpPr>
          <p:nvPr>
            <p:ph type="title"/>
          </p:nvPr>
        </p:nvSpPr>
        <p:spPr/>
        <p:txBody>
          <a:bodyPr>
            <a:normAutofit/>
          </a:bodyPr>
          <a:lstStyle/>
          <a:p>
            <a:r>
              <a:rPr lang="en-US" b="1" dirty="0"/>
              <a:t>Step 6: Train the Model &amp; Step 7: Model Evaluation</a:t>
            </a:r>
            <a:br>
              <a:rPr lang="en-US" b="1" dirty="0"/>
            </a:br>
            <a:endParaRPr lang="en-US" dirty="0"/>
          </a:p>
        </p:txBody>
      </p:sp>
      <p:sp>
        <p:nvSpPr>
          <p:cNvPr id="3" name="Content Placeholder 2">
            <a:extLst>
              <a:ext uri="{FF2B5EF4-FFF2-40B4-BE49-F238E27FC236}">
                <a16:creationId xmlns:a16="http://schemas.microsoft.com/office/drawing/2014/main" id="{B0FF2532-2BA0-7B49-F118-AFEC339802F3}"/>
              </a:ext>
            </a:extLst>
          </p:cNvPr>
          <p:cNvSpPr>
            <a:spLocks noGrp="1"/>
          </p:cNvSpPr>
          <p:nvPr>
            <p:ph idx="1"/>
          </p:nvPr>
        </p:nvSpPr>
        <p:spPr>
          <a:xfrm>
            <a:off x="303212" y="1447800"/>
            <a:ext cx="11582400" cy="4495800"/>
          </a:xfrm>
        </p:spPr>
        <p:txBody>
          <a:bodyPr>
            <a:noAutofit/>
          </a:bodyPr>
          <a:lstStyle/>
          <a:p>
            <a:pPr marL="0" indent="0">
              <a:buNone/>
            </a:pPr>
            <a:r>
              <a:rPr lang="en-US" sz="2000" dirty="0"/>
              <a:t># Train the model</a:t>
            </a:r>
          </a:p>
          <a:p>
            <a:pPr marL="0" indent="0">
              <a:buNone/>
            </a:pPr>
            <a:r>
              <a:rPr lang="en-US" sz="2000" dirty="0"/>
              <a:t>history = </a:t>
            </a:r>
            <a:r>
              <a:rPr lang="en-US" sz="2000" dirty="0" err="1"/>
              <a:t>model.fit</a:t>
            </a:r>
            <a:r>
              <a:rPr lang="en-US" sz="2000" dirty="0"/>
              <a:t>(</a:t>
            </a:r>
            <a:r>
              <a:rPr lang="en-US" sz="2000" dirty="0" err="1"/>
              <a:t>X_train</a:t>
            </a:r>
            <a:r>
              <a:rPr lang="en-US" sz="2000" dirty="0"/>
              <a:t>, </a:t>
            </a:r>
            <a:r>
              <a:rPr lang="en-US" sz="2000" dirty="0" err="1"/>
              <a:t>y_train</a:t>
            </a:r>
            <a:r>
              <a:rPr lang="en-US" sz="2000" dirty="0"/>
              <a:t>,</a:t>
            </a:r>
          </a:p>
          <a:p>
            <a:pPr marL="0" indent="0">
              <a:buNone/>
            </a:pPr>
            <a:r>
              <a:rPr lang="en-US" sz="2000" dirty="0"/>
              <a:t>                    epochs=50,</a:t>
            </a:r>
          </a:p>
          <a:p>
            <a:pPr marL="0" indent="0">
              <a:buNone/>
            </a:pPr>
            <a:r>
              <a:rPr lang="en-US" sz="2000" dirty="0"/>
              <a:t>                    </a:t>
            </a:r>
            <a:r>
              <a:rPr lang="en-US" sz="2000" dirty="0" err="1"/>
              <a:t>batch_size</a:t>
            </a:r>
            <a:r>
              <a:rPr lang="en-US" sz="2000" dirty="0"/>
              <a:t>=16,</a:t>
            </a:r>
          </a:p>
          <a:p>
            <a:pPr marL="0" indent="0">
              <a:buNone/>
            </a:pPr>
            <a:r>
              <a:rPr lang="en-US" sz="2000" dirty="0"/>
              <a:t>                    </a:t>
            </a:r>
            <a:r>
              <a:rPr lang="en-US" sz="2000" dirty="0" err="1"/>
              <a:t>validation_split</a:t>
            </a:r>
            <a:r>
              <a:rPr lang="en-US" sz="2000" dirty="0"/>
              <a:t>=0.1,</a:t>
            </a:r>
          </a:p>
          <a:p>
            <a:pPr marL="0" indent="0">
              <a:buNone/>
            </a:pPr>
            <a:r>
              <a:rPr lang="en-US" sz="2000" dirty="0"/>
              <a:t>                    verbose=0)</a:t>
            </a:r>
          </a:p>
          <a:p>
            <a:pPr marL="0" indent="0">
              <a:buNone/>
            </a:pPr>
            <a:r>
              <a:rPr lang="en-US" sz="2000" dirty="0"/>
              <a:t># Model Evaluation</a:t>
            </a:r>
          </a:p>
          <a:p>
            <a:pPr marL="0" indent="0">
              <a:buNone/>
            </a:pPr>
            <a:r>
              <a:rPr lang="en-US" sz="2000" dirty="0"/>
              <a:t>loss, accuracy = </a:t>
            </a:r>
            <a:r>
              <a:rPr lang="en-US" sz="2000" dirty="0" err="1"/>
              <a:t>model.evaluate</a:t>
            </a:r>
            <a:r>
              <a:rPr lang="en-US" sz="2000" dirty="0"/>
              <a:t>(</a:t>
            </a:r>
            <a:r>
              <a:rPr lang="en-US" sz="2000" dirty="0" err="1"/>
              <a:t>X_test</a:t>
            </a:r>
            <a:r>
              <a:rPr lang="en-US" sz="2000" dirty="0"/>
              <a:t>, </a:t>
            </a:r>
            <a:r>
              <a:rPr lang="en-US" sz="2000" dirty="0" err="1"/>
              <a:t>y_test</a:t>
            </a:r>
            <a:r>
              <a:rPr lang="en-US" sz="2000" dirty="0"/>
              <a:t>, verbose=0)</a:t>
            </a:r>
          </a:p>
          <a:p>
            <a:pPr marL="0" indent="0">
              <a:buNone/>
            </a:pPr>
            <a:r>
              <a:rPr lang="en-US" sz="2000" dirty="0"/>
              <a:t>print(</a:t>
            </a:r>
            <a:r>
              <a:rPr lang="en-US" sz="2000" dirty="0" err="1"/>
              <a:t>f"Test</a:t>
            </a:r>
            <a:r>
              <a:rPr lang="en-US" sz="2000" dirty="0"/>
              <a:t> Accuracy: {accuracy:.2f}")</a:t>
            </a:r>
          </a:p>
        </p:txBody>
      </p:sp>
    </p:spTree>
    <p:extLst>
      <p:ext uri="{BB962C8B-B14F-4D97-AF65-F5344CB8AC3E}">
        <p14:creationId xmlns:p14="http://schemas.microsoft.com/office/powerpoint/2010/main" val="32650934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A25CC5-2F17-C6C1-E364-A22EF4899848}"/>
              </a:ext>
            </a:extLst>
          </p:cNvPr>
          <p:cNvSpPr>
            <a:spLocks noGrp="1"/>
          </p:cNvSpPr>
          <p:nvPr>
            <p:ph type="title"/>
          </p:nvPr>
        </p:nvSpPr>
        <p:spPr/>
        <p:txBody>
          <a:bodyPr/>
          <a:lstStyle/>
          <a:p>
            <a:r>
              <a:rPr lang="en-US" b="1" dirty="0"/>
              <a:t>Multi-Layer Perceptron Learning in </a:t>
            </a:r>
            <a:r>
              <a:rPr lang="en-US" b="1" dirty="0" err="1"/>
              <a:t>Tensorflow</a:t>
            </a:r>
            <a:endParaRPr lang="en-US" dirty="0"/>
          </a:p>
        </p:txBody>
      </p:sp>
      <p:sp>
        <p:nvSpPr>
          <p:cNvPr id="3" name="Text Placeholder 2">
            <a:extLst>
              <a:ext uri="{FF2B5EF4-FFF2-40B4-BE49-F238E27FC236}">
                <a16:creationId xmlns:a16="http://schemas.microsoft.com/office/drawing/2014/main" id="{FBFC42D6-EF69-03BF-9F98-4609D285ABE4}"/>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926023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B73635-29B8-772F-778E-612414C0CD61}"/>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640F38F3-453E-E4AC-895E-0F2CCBAAA825}"/>
              </a:ext>
            </a:extLst>
          </p:cNvPr>
          <p:cNvSpPr>
            <a:spLocks noGrp="1"/>
          </p:cNvSpPr>
          <p:nvPr>
            <p:ph idx="1"/>
          </p:nvPr>
        </p:nvSpPr>
        <p:spPr/>
        <p:txBody>
          <a:bodyPr/>
          <a:lstStyle/>
          <a:p>
            <a:pPr marL="0" indent="0">
              <a:buNone/>
            </a:pPr>
            <a:r>
              <a:rPr lang="en-US" dirty="0"/>
              <a:t>Multi-Layer Perceptron (MLP) consists of fully connected dense layers that transform input data from one dimension to another. It is called multi-layer because it contains an input layer, one or more hidden layers and an output layer. The purpose of an MLP is to model complex relationships between inputs and outputs.</a:t>
            </a:r>
          </a:p>
        </p:txBody>
      </p:sp>
    </p:spTree>
    <p:extLst>
      <p:ext uri="{BB962C8B-B14F-4D97-AF65-F5344CB8AC3E}">
        <p14:creationId xmlns:p14="http://schemas.microsoft.com/office/powerpoint/2010/main" val="2274301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8AC88E-15AE-F250-027D-634C76BB41E2}"/>
              </a:ext>
            </a:extLst>
          </p:cNvPr>
          <p:cNvSpPr>
            <a:spLocks noGrp="1"/>
          </p:cNvSpPr>
          <p:nvPr>
            <p:ph type="title"/>
          </p:nvPr>
        </p:nvSpPr>
        <p:spPr>
          <a:xfrm>
            <a:off x="1522876" y="609600"/>
            <a:ext cx="9143538" cy="457200"/>
          </a:xfrm>
        </p:spPr>
        <p:txBody>
          <a:bodyPr vert="horz" lIns="91440" tIns="45720" rIns="91440" bIns="45720" rtlCol="0" anchor="b">
            <a:normAutofit fontScale="90000"/>
          </a:bodyPr>
          <a:lstStyle/>
          <a:p>
            <a:r>
              <a:rPr lang="en-US" b="1" dirty="0"/>
              <a:t>Components of Multi-Layer Perceptron (MLP)</a:t>
            </a:r>
            <a:endParaRPr lang="en-US" dirty="0"/>
          </a:p>
        </p:txBody>
      </p:sp>
      <p:sp>
        <p:nvSpPr>
          <p:cNvPr id="7" name="TextBox 6">
            <a:extLst>
              <a:ext uri="{FF2B5EF4-FFF2-40B4-BE49-F238E27FC236}">
                <a16:creationId xmlns:a16="http://schemas.microsoft.com/office/drawing/2014/main" id="{32BBC364-4D24-8030-4655-B0C431AFBE4D}"/>
              </a:ext>
            </a:extLst>
          </p:cNvPr>
          <p:cNvSpPr txBox="1"/>
          <p:nvPr/>
        </p:nvSpPr>
        <p:spPr>
          <a:xfrm>
            <a:off x="150812" y="1295400"/>
            <a:ext cx="5949718" cy="4800600"/>
          </a:xfrm>
          <a:prstGeom prst="rect">
            <a:avLst/>
          </a:prstGeom>
        </p:spPr>
        <p:txBody>
          <a:bodyPr vert="horz" lIns="91440" tIns="45720" rIns="91440" bIns="45720" rtlCol="0">
            <a:noAutofit/>
          </a:bodyPr>
          <a:lstStyle/>
          <a:p>
            <a:pPr marL="274320" indent="-274320" algn="just" fontAlgn="base">
              <a:lnSpc>
                <a:spcPct val="90000"/>
              </a:lnSpc>
              <a:buClr>
                <a:schemeClr val="tx1"/>
              </a:buClr>
              <a:buSzPct val="80000"/>
              <a:buFont typeface="Wingdings" pitchFamily="2" charset="2"/>
              <a:buChar char="§"/>
            </a:pPr>
            <a:r>
              <a:rPr lang="en-US" sz="2000" b="1" i="0" dirty="0">
                <a:effectLst/>
              </a:rPr>
              <a:t>Input Layer</a:t>
            </a:r>
            <a:r>
              <a:rPr lang="en-US" sz="2000" b="0" i="0" dirty="0">
                <a:effectLst/>
              </a:rPr>
              <a:t>: Each neuron or node in this layer corresponds to an input feature. For instance, if you have three input features the input layer will have three neurons.</a:t>
            </a:r>
          </a:p>
          <a:p>
            <a:pPr marL="274320" indent="-274320" algn="just" fontAlgn="base">
              <a:lnSpc>
                <a:spcPct val="90000"/>
              </a:lnSpc>
              <a:buClr>
                <a:schemeClr val="tx1"/>
              </a:buClr>
              <a:buSzPct val="80000"/>
              <a:buFont typeface="Wingdings" pitchFamily="2" charset="2"/>
              <a:buChar char="§"/>
            </a:pPr>
            <a:endParaRPr lang="en-US" sz="2000" b="0" i="0" dirty="0">
              <a:effectLst/>
            </a:endParaRPr>
          </a:p>
          <a:p>
            <a:pPr marL="274320" indent="-274320" algn="just" fontAlgn="base">
              <a:lnSpc>
                <a:spcPct val="90000"/>
              </a:lnSpc>
              <a:buClr>
                <a:schemeClr val="tx1"/>
              </a:buClr>
              <a:buSzPct val="80000"/>
              <a:buFont typeface="Wingdings" pitchFamily="2" charset="2"/>
              <a:buChar char="§"/>
            </a:pPr>
            <a:r>
              <a:rPr lang="en-US" sz="2000" b="1" i="0" dirty="0">
                <a:effectLst/>
              </a:rPr>
              <a:t>Hidden Layers</a:t>
            </a:r>
            <a:r>
              <a:rPr lang="en-US" sz="2000" b="0" i="0" dirty="0">
                <a:effectLst/>
              </a:rPr>
              <a:t>: MLP can have any number of hidden layers with each layer containing any number of nodes. These layers process the information received from the input layer.</a:t>
            </a:r>
          </a:p>
          <a:p>
            <a:pPr marL="274320" indent="-274320" algn="just" fontAlgn="base">
              <a:lnSpc>
                <a:spcPct val="90000"/>
              </a:lnSpc>
              <a:buClr>
                <a:schemeClr val="tx1"/>
              </a:buClr>
              <a:buSzPct val="80000"/>
              <a:buFont typeface="Wingdings" pitchFamily="2" charset="2"/>
              <a:buChar char="§"/>
            </a:pPr>
            <a:endParaRPr lang="en-US" sz="2000" b="0" i="0" dirty="0">
              <a:effectLst/>
            </a:endParaRPr>
          </a:p>
          <a:p>
            <a:pPr marL="274320" indent="-274320" algn="just" fontAlgn="base">
              <a:lnSpc>
                <a:spcPct val="90000"/>
              </a:lnSpc>
              <a:buClr>
                <a:schemeClr val="tx1"/>
              </a:buClr>
              <a:buSzPct val="80000"/>
              <a:buFont typeface="Wingdings" pitchFamily="2" charset="2"/>
              <a:buChar char="§"/>
            </a:pPr>
            <a:r>
              <a:rPr lang="en-US" sz="2000" b="1" i="0" dirty="0">
                <a:effectLst/>
              </a:rPr>
              <a:t>Output Layer</a:t>
            </a:r>
            <a:r>
              <a:rPr lang="en-US" sz="2000" b="0" i="0" dirty="0">
                <a:effectLst/>
              </a:rPr>
              <a:t>: The output layer generates the final prediction or result. If there are multiple outputs, the output layer will have a corresponding number of neurons.</a:t>
            </a:r>
          </a:p>
          <a:p>
            <a:pPr marL="274320" indent="-274320" algn="just" fontAlgn="base">
              <a:lnSpc>
                <a:spcPct val="90000"/>
              </a:lnSpc>
              <a:buClr>
                <a:schemeClr val="tx1"/>
              </a:buClr>
              <a:buSzPct val="80000"/>
              <a:buFont typeface="Wingdings" pitchFamily="2" charset="2"/>
              <a:buChar char="§"/>
            </a:pPr>
            <a:endParaRPr lang="en-US" sz="2000" b="0" i="0" dirty="0">
              <a:effectLst/>
            </a:endParaRPr>
          </a:p>
          <a:p>
            <a:pPr algn="just" fontAlgn="base">
              <a:lnSpc>
                <a:spcPct val="90000"/>
              </a:lnSpc>
              <a:buClr>
                <a:schemeClr val="tx1"/>
              </a:buClr>
              <a:buSzPct val="80000"/>
            </a:pPr>
            <a:r>
              <a:rPr lang="en-US" sz="2000" dirty="0"/>
              <a:t>Every connection in the diagram is a representation of the fully connected nature of an MLP</a:t>
            </a:r>
            <a:endParaRPr lang="en-US" sz="2000" b="0" i="0" dirty="0">
              <a:effectLst/>
            </a:endParaRPr>
          </a:p>
        </p:txBody>
      </p:sp>
      <p:pic>
        <p:nvPicPr>
          <p:cNvPr id="5" name="Picture 4">
            <a:extLst>
              <a:ext uri="{FF2B5EF4-FFF2-40B4-BE49-F238E27FC236}">
                <a16:creationId xmlns:a16="http://schemas.microsoft.com/office/drawing/2014/main" id="{32C1477A-50EB-6D82-F900-C91F35A7E3B7}"/>
              </a:ext>
            </a:extLst>
          </p:cNvPr>
          <p:cNvPicPr>
            <a:picLocks noChangeAspect="1"/>
          </p:cNvPicPr>
          <p:nvPr/>
        </p:nvPicPr>
        <p:blipFill>
          <a:blip r:embed="rId2"/>
          <a:stretch>
            <a:fillRect/>
          </a:stretch>
        </p:blipFill>
        <p:spPr>
          <a:xfrm>
            <a:off x="6302582" y="1981200"/>
            <a:ext cx="5735431" cy="2895600"/>
          </a:xfrm>
          <a:prstGeom prst="rect">
            <a:avLst/>
          </a:prstGeom>
          <a:noFill/>
        </p:spPr>
      </p:pic>
    </p:spTree>
    <p:extLst>
      <p:ext uri="{BB962C8B-B14F-4D97-AF65-F5344CB8AC3E}">
        <p14:creationId xmlns:p14="http://schemas.microsoft.com/office/powerpoint/2010/main" val="3326707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27B318-79CC-4F7F-DD9F-316C719D1F2F}"/>
              </a:ext>
            </a:extLst>
          </p:cNvPr>
          <p:cNvSpPr>
            <a:spLocks noGrp="1"/>
          </p:cNvSpPr>
          <p:nvPr>
            <p:ph type="title"/>
          </p:nvPr>
        </p:nvSpPr>
        <p:spPr/>
        <p:txBody>
          <a:bodyPr/>
          <a:lstStyle/>
          <a:p>
            <a:r>
              <a:rPr lang="en-US" b="1" dirty="0"/>
              <a:t>Working of Multi-Layer Perceptron</a:t>
            </a:r>
            <a:endParaRPr lang="en-US" dirty="0"/>
          </a:p>
        </p:txBody>
      </p:sp>
      <p:sp>
        <p:nvSpPr>
          <p:cNvPr id="5" name="Content Placeholder 4">
            <a:extLst>
              <a:ext uri="{FF2B5EF4-FFF2-40B4-BE49-F238E27FC236}">
                <a16:creationId xmlns:a16="http://schemas.microsoft.com/office/drawing/2014/main" id="{5B805E88-B525-4307-71E9-684E4CA1C5BD}"/>
              </a:ext>
            </a:extLst>
          </p:cNvPr>
          <p:cNvSpPr>
            <a:spLocks noGrp="1"/>
          </p:cNvSpPr>
          <p:nvPr>
            <p:ph idx="1"/>
          </p:nvPr>
        </p:nvSpPr>
        <p:spPr/>
        <p:txBody>
          <a:bodyPr>
            <a:normAutofit/>
          </a:bodyPr>
          <a:lstStyle/>
          <a:p>
            <a:r>
              <a:rPr lang="en-US" sz="2800" dirty="0"/>
              <a:t>Forward propagation, </a:t>
            </a:r>
          </a:p>
          <a:p>
            <a:r>
              <a:rPr lang="en-US" sz="2800" dirty="0"/>
              <a:t>Loss function, </a:t>
            </a:r>
          </a:p>
          <a:p>
            <a:r>
              <a:rPr lang="en-US" sz="2800" dirty="0"/>
              <a:t>Backpropagation and </a:t>
            </a:r>
          </a:p>
          <a:p>
            <a:r>
              <a:rPr lang="en-US" sz="2800" dirty="0"/>
              <a:t>Optimization.</a:t>
            </a:r>
          </a:p>
        </p:txBody>
      </p:sp>
    </p:spTree>
    <p:extLst>
      <p:ext uri="{BB962C8B-B14F-4D97-AF65-F5344CB8AC3E}">
        <p14:creationId xmlns:p14="http://schemas.microsoft.com/office/powerpoint/2010/main" val="3850805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0679A5-AD8F-D0AA-9CA7-3F07E703215E}"/>
              </a:ext>
            </a:extLst>
          </p:cNvPr>
          <p:cNvSpPr>
            <a:spLocks noGrp="1"/>
          </p:cNvSpPr>
          <p:nvPr>
            <p:ph type="title"/>
          </p:nvPr>
        </p:nvSpPr>
        <p:spPr/>
        <p:txBody>
          <a:bodyPr/>
          <a:lstStyle/>
          <a:p>
            <a:r>
              <a:rPr lang="en-US" b="1" dirty="0"/>
              <a:t>1. Forward Propagation</a:t>
            </a:r>
            <a:br>
              <a:rPr lang="en-US" b="1" dirty="0"/>
            </a:b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D2D3C13-3092-60AA-F216-3DFE9057FA92}"/>
                  </a:ext>
                </a:extLst>
              </p:cNvPr>
              <p:cNvSpPr>
                <a:spLocks noGrp="1"/>
              </p:cNvSpPr>
              <p:nvPr>
                <p:ph idx="1"/>
              </p:nvPr>
            </p:nvSpPr>
            <p:spPr>
              <a:xfrm>
                <a:off x="683748" y="1371600"/>
                <a:ext cx="10973263" cy="5029200"/>
              </a:xfrm>
            </p:spPr>
            <p:txBody>
              <a:bodyPr>
                <a:normAutofit lnSpcReduction="10000"/>
              </a:bodyPr>
              <a:lstStyle/>
              <a:p>
                <a:pPr marL="0" indent="0" fontAlgn="base">
                  <a:spcBef>
                    <a:spcPts val="0"/>
                  </a:spcBef>
                  <a:buNone/>
                </a:pPr>
                <a:r>
                  <a:rPr lang="en-US" dirty="0"/>
                  <a:t>In FP the data flows from the input layer to the output layer, passing through any hidden layers. Each neuron in the hidden layers processes the input as follows:</a:t>
                </a:r>
              </a:p>
              <a:p>
                <a:pPr marL="0" indent="0" fontAlgn="base">
                  <a:spcBef>
                    <a:spcPts val="0"/>
                  </a:spcBef>
                  <a:buNone/>
                </a:pPr>
                <a:r>
                  <a:rPr lang="en-US" b="1" dirty="0"/>
                  <a:t>1. Weighted Sum</a:t>
                </a:r>
                <a:r>
                  <a:rPr lang="en-US" dirty="0"/>
                  <a:t>: The neuron computes the weighted sum of the inputs:</a:t>
                </a:r>
              </a:p>
              <a:p>
                <a:pPr marL="0" indent="0" fontAlgn="base">
                  <a:spcBef>
                    <a:spcPts val="0"/>
                  </a:spcBef>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𝑧</m:t>
                      </m:r>
                      <m:r>
                        <a:rPr lang="en-US">
                          <a:latin typeface="Cambria Math" panose="02040503050406030204" pitchFamily="18" charset="0"/>
                        </a:rPr>
                        <m:t>=</m:t>
                      </m:r>
                      <m:nary>
                        <m:naryPr>
                          <m:chr m:val="∑"/>
                          <m:limLoc m:val="subSup"/>
                          <m:grow m:val="on"/>
                          <m:supHide m:val="on"/>
                          <m:ctrlPr>
                            <a:rPr lang="ar-AE" i="1">
                              <a:latin typeface="Cambria Math" panose="02040503050406030204" pitchFamily="18" charset="0"/>
                            </a:rPr>
                          </m:ctrlPr>
                        </m:naryPr>
                        <m:sub>
                          <m:r>
                            <a:rPr lang="ar-AE" i="1">
                              <a:latin typeface="Cambria Math" panose="02040503050406030204" pitchFamily="18" charset="0"/>
                            </a:rPr>
                            <m:t>𝑖</m:t>
                          </m:r>
                        </m:sub>
                        <m:sup/>
                        <m:e>
                          <m:sSub>
                            <m:sSubPr>
                              <m:ctrlPr>
                                <a:rPr lang="ar-AE" i="1">
                                  <a:latin typeface="Cambria Math" panose="02040503050406030204" pitchFamily="18" charset="0"/>
                                </a:rPr>
                              </m:ctrlPr>
                            </m:sSubPr>
                            <m:e>
                              <m:r>
                                <a:rPr lang="ar-AE" i="1">
                                  <a:latin typeface="Cambria Math" panose="02040503050406030204" pitchFamily="18" charset="0"/>
                                </a:rPr>
                                <m:t>𝑤</m:t>
                              </m:r>
                            </m:e>
                            <m:sub>
                              <m:r>
                                <a:rPr lang="ar-AE" i="1">
                                  <a:latin typeface="Cambria Math" panose="02040503050406030204" pitchFamily="18" charset="0"/>
                                </a:rPr>
                                <m:t>𝑖</m:t>
                              </m:r>
                            </m:sub>
                          </m:sSub>
                        </m:e>
                      </m:nary>
                      <m:sSub>
                        <m:sSubPr>
                          <m:ctrlPr>
                            <a:rPr lang="ar-AE" i="1">
                              <a:latin typeface="Cambria Math" panose="02040503050406030204" pitchFamily="18" charset="0"/>
                            </a:rPr>
                          </m:ctrlPr>
                        </m:sSubPr>
                        <m:e>
                          <m:r>
                            <a:rPr lang="ar-AE" i="1">
                              <a:latin typeface="Cambria Math" panose="02040503050406030204" pitchFamily="18" charset="0"/>
                            </a:rPr>
                            <m:t>𝑥</m:t>
                          </m:r>
                        </m:e>
                        <m:sub>
                          <m:r>
                            <a:rPr lang="ar-AE" i="1">
                              <a:latin typeface="Cambria Math" panose="02040503050406030204" pitchFamily="18" charset="0"/>
                            </a:rPr>
                            <m:t>𝑖</m:t>
                          </m:r>
                        </m:sub>
                      </m:sSub>
                      <m:r>
                        <a:rPr lang="ar-AE">
                          <a:latin typeface="Cambria Math" panose="02040503050406030204" pitchFamily="18" charset="0"/>
                        </a:rPr>
                        <m:t>+</m:t>
                      </m:r>
                      <m:r>
                        <a:rPr lang="ar-AE" i="1">
                          <a:latin typeface="Cambria Math" panose="02040503050406030204" pitchFamily="18" charset="0"/>
                        </a:rPr>
                        <m:t>𝑏</m:t>
                      </m:r>
                    </m:oMath>
                  </m:oMathPara>
                </a14:m>
                <a:endParaRPr lang="ar-AE" i="1" dirty="0"/>
              </a:p>
              <a:p>
                <a:pPr marL="0" indent="0" fontAlgn="base">
                  <a:spcBef>
                    <a:spcPts val="0"/>
                  </a:spcBef>
                  <a:buNone/>
                </a:pPr>
                <a:r>
                  <a:rPr lang="en-US" b="1" dirty="0"/>
                  <a:t>Where</a:t>
                </a:r>
                <a:r>
                  <a:rPr lang="en-US" dirty="0"/>
                  <a:t>:</a:t>
                </a:r>
              </a:p>
              <a:p>
                <a:pPr marL="0" indent="0" fontAlgn="base">
                  <a:spcBef>
                    <a:spcPts val="0"/>
                  </a:spcBef>
                  <a:buNone/>
                </a:pPr>
                <a14:m>
                  <m:oMath xmlns:m="http://schemas.openxmlformats.org/officeDocument/2006/math">
                    <m:sSub>
                      <m:sSubPr>
                        <m:ctrlPr>
                          <a:rPr lang="ar-AE" i="1">
                            <a:latin typeface="Cambria Math" panose="02040503050406030204" pitchFamily="18" charset="0"/>
                          </a:rPr>
                        </m:ctrlPr>
                      </m:sSubPr>
                      <m:e>
                        <m:r>
                          <a:rPr lang="ar-AE" i="1">
                            <a:latin typeface="Cambria Math" panose="02040503050406030204" pitchFamily="18" charset="0"/>
                          </a:rPr>
                          <m:t>𝑥</m:t>
                        </m:r>
                      </m:e>
                      <m:sub>
                        <m:r>
                          <a:rPr lang="ar-AE" i="1">
                            <a:latin typeface="Cambria Math" panose="02040503050406030204" pitchFamily="18" charset="0"/>
                          </a:rPr>
                          <m:t>𝑖</m:t>
                        </m:r>
                      </m:sub>
                    </m:sSub>
                  </m:oMath>
                </a14:m>
                <a:r>
                  <a:rPr lang="ar-AE" dirty="0"/>
                  <a:t>​ </a:t>
                </a:r>
                <a:r>
                  <a:rPr lang="en-US" dirty="0"/>
                  <a:t>is the input feature.</a:t>
                </a:r>
              </a:p>
              <a:p>
                <a:pPr marL="0" indent="0" fontAlgn="base">
                  <a:spcBef>
                    <a:spcPts val="0"/>
                  </a:spcBef>
                  <a:buNone/>
                </a:pPr>
                <a14:m>
                  <m:oMath xmlns:m="http://schemas.openxmlformats.org/officeDocument/2006/math">
                    <m:sSub>
                      <m:sSubPr>
                        <m:ctrlPr>
                          <a:rPr lang="ar-AE" i="1">
                            <a:latin typeface="Cambria Math" panose="02040503050406030204" pitchFamily="18" charset="0"/>
                          </a:rPr>
                        </m:ctrlPr>
                      </m:sSubPr>
                      <m:e>
                        <m:r>
                          <a:rPr lang="ar-AE" i="1">
                            <a:latin typeface="Cambria Math" panose="02040503050406030204" pitchFamily="18" charset="0"/>
                          </a:rPr>
                          <m:t>𝑤</m:t>
                        </m:r>
                      </m:e>
                      <m:sub>
                        <m:r>
                          <a:rPr lang="ar-AE" i="1">
                            <a:latin typeface="Cambria Math" panose="02040503050406030204" pitchFamily="18" charset="0"/>
                          </a:rPr>
                          <m:t>𝑖</m:t>
                        </m:r>
                      </m:sub>
                    </m:sSub>
                  </m:oMath>
                </a14:m>
                <a:r>
                  <a:rPr lang="ar-AE" dirty="0"/>
                  <a:t>​ </a:t>
                </a:r>
                <a:r>
                  <a:rPr lang="en-US" dirty="0"/>
                  <a:t>is the corresponding weight.</a:t>
                </a:r>
              </a:p>
              <a:p>
                <a:pPr marL="0" indent="0" fontAlgn="base">
                  <a:spcBef>
                    <a:spcPts val="0"/>
                  </a:spcBef>
                  <a:buNone/>
                </a:pPr>
                <a14:m>
                  <m:oMath xmlns:m="http://schemas.openxmlformats.org/officeDocument/2006/math">
                    <m:r>
                      <a:rPr lang="en-US" i="1">
                        <a:latin typeface="Cambria Math" panose="02040503050406030204" pitchFamily="18" charset="0"/>
                      </a:rPr>
                      <m:t>𝑏</m:t>
                    </m:r>
                  </m:oMath>
                </a14:m>
                <a:r>
                  <a:rPr lang="en-US" dirty="0"/>
                  <a:t> is the bias term.</a:t>
                </a:r>
              </a:p>
              <a:p>
                <a:pPr marL="0" indent="0" fontAlgn="base">
                  <a:spcBef>
                    <a:spcPts val="0"/>
                  </a:spcBef>
                  <a:buNone/>
                </a:pPr>
                <a:endParaRPr lang="en-US" dirty="0"/>
              </a:p>
              <a:p>
                <a:pPr marL="0" indent="0" fontAlgn="base">
                  <a:spcBef>
                    <a:spcPts val="0"/>
                  </a:spcBef>
                  <a:buNone/>
                </a:pPr>
                <a:r>
                  <a:rPr lang="en-US" b="1" dirty="0"/>
                  <a:t>2. Activation Function</a:t>
                </a:r>
                <a:r>
                  <a:rPr lang="en-US" dirty="0"/>
                  <a:t>: The weighted sum z is passed through an activation function to introduce non-linearity. Common activation functions include:</a:t>
                </a:r>
              </a:p>
              <a:p>
                <a:pPr marL="0" indent="0" fontAlgn="base">
                  <a:spcBef>
                    <a:spcPts val="0"/>
                  </a:spcBef>
                  <a:buNone/>
                </a:pPr>
                <a:r>
                  <a:rPr lang="en-US" b="1" dirty="0"/>
                  <a:t>Sigmoid</a:t>
                </a:r>
                <a:r>
                  <a:rPr lang="en-US" dirty="0"/>
                  <a:t>: </a:t>
                </a:r>
                <a14:m>
                  <m:oMath xmlns:m="http://schemas.openxmlformats.org/officeDocument/2006/math">
                    <m:r>
                      <a:rPr lang="en-US" i="1">
                        <a:latin typeface="Cambria Math" panose="02040503050406030204" pitchFamily="18" charset="0"/>
                      </a:rPr>
                      <m:t>𝜎</m:t>
                    </m:r>
                    <m:d>
                      <m:dPr>
                        <m:ctrlPr>
                          <a:rPr lang="ar-AE" i="1">
                            <a:latin typeface="Cambria Math" panose="02040503050406030204" pitchFamily="18" charset="0"/>
                          </a:rPr>
                        </m:ctrlPr>
                      </m:dPr>
                      <m:e>
                        <m:r>
                          <a:rPr lang="ar-AE" i="1">
                            <a:latin typeface="Cambria Math" panose="02040503050406030204" pitchFamily="18" charset="0"/>
                          </a:rPr>
                          <m:t>𝑧</m:t>
                        </m:r>
                      </m:e>
                    </m:d>
                    <m:r>
                      <a:rPr lang="ar-AE">
                        <a:latin typeface="Cambria Math" panose="02040503050406030204" pitchFamily="18" charset="0"/>
                      </a:rPr>
                      <m:t>=</m:t>
                    </m:r>
                    <m:f>
                      <m:fPr>
                        <m:ctrlPr>
                          <a:rPr lang="ar-AE" i="1">
                            <a:latin typeface="Cambria Math" panose="02040503050406030204" pitchFamily="18" charset="0"/>
                          </a:rPr>
                        </m:ctrlPr>
                      </m:fPr>
                      <m:num>
                        <m:r>
                          <a:rPr lang="ar-AE">
                            <a:latin typeface="Cambria Math" panose="02040503050406030204" pitchFamily="18" charset="0"/>
                          </a:rPr>
                          <m:t>1</m:t>
                        </m:r>
                      </m:num>
                      <m:den>
                        <m:r>
                          <a:rPr lang="ar-AE">
                            <a:latin typeface="Cambria Math" panose="02040503050406030204" pitchFamily="18" charset="0"/>
                          </a:rPr>
                          <m:t>1</m:t>
                        </m:r>
                        <m:r>
                          <a:rPr lang="ar-AE">
                            <a:latin typeface="Cambria Math" panose="02040503050406030204" pitchFamily="18" charset="0"/>
                          </a:rPr>
                          <m:t>+</m:t>
                        </m:r>
                        <m:sSup>
                          <m:sSupPr>
                            <m:ctrlPr>
                              <a:rPr lang="ar-AE" i="1">
                                <a:latin typeface="Cambria Math" panose="02040503050406030204" pitchFamily="18" charset="0"/>
                              </a:rPr>
                            </m:ctrlPr>
                          </m:sSupPr>
                          <m:e>
                            <m:r>
                              <a:rPr lang="ar-AE" i="1">
                                <a:latin typeface="Cambria Math" panose="02040503050406030204" pitchFamily="18" charset="0"/>
                              </a:rPr>
                              <m:t>𝑒</m:t>
                            </m:r>
                          </m:e>
                          <m:sup>
                            <m:r>
                              <a:rPr lang="ar-AE">
                                <a:latin typeface="Cambria Math" panose="02040503050406030204" pitchFamily="18" charset="0"/>
                              </a:rPr>
                              <m:t>−</m:t>
                            </m:r>
                            <m:r>
                              <a:rPr lang="ar-AE" i="1">
                                <a:latin typeface="Cambria Math" panose="02040503050406030204" pitchFamily="18" charset="0"/>
                              </a:rPr>
                              <m:t>𝑧</m:t>
                            </m:r>
                          </m:sup>
                        </m:sSup>
                      </m:den>
                    </m:f>
                  </m:oMath>
                </a14:m>
                <a:endParaRPr lang="ar-AE" dirty="0"/>
              </a:p>
              <a:p>
                <a:pPr marL="0" indent="0" fontAlgn="base">
                  <a:spcBef>
                    <a:spcPts val="0"/>
                  </a:spcBef>
                  <a:buNone/>
                </a:pPr>
                <a:r>
                  <a:rPr lang="en-US" b="1" dirty="0" err="1"/>
                  <a:t>ReLU</a:t>
                </a:r>
                <a:r>
                  <a:rPr lang="en-US" b="1" dirty="0"/>
                  <a:t> (Rectified Linear Unit)</a:t>
                </a:r>
                <a:r>
                  <a:rPr lang="en-US" dirty="0"/>
                  <a:t>: </a:t>
                </a:r>
                <a:r>
                  <a:rPr lang="pl-PL" i="1" dirty="0"/>
                  <a:t>f</a:t>
                </a:r>
                <a:r>
                  <a:rPr lang="pl-PL" dirty="0"/>
                  <a:t>(</a:t>
                </a:r>
                <a:r>
                  <a:rPr lang="pl-PL" i="1" dirty="0"/>
                  <a:t>z</a:t>
                </a:r>
                <a:r>
                  <a:rPr lang="pl-PL" dirty="0"/>
                  <a:t>)=max(0,</a:t>
                </a:r>
                <a:r>
                  <a:rPr lang="pl-PL" i="1" dirty="0"/>
                  <a:t>z</a:t>
                </a:r>
                <a:r>
                  <a:rPr lang="pl-PL" dirty="0"/>
                  <a:t>)</a:t>
                </a:r>
                <a:endParaRPr lang="en-US" dirty="0"/>
              </a:p>
              <a:p>
                <a:pPr marL="0" indent="0" fontAlgn="base">
                  <a:spcBef>
                    <a:spcPts val="0"/>
                  </a:spcBef>
                  <a:buNone/>
                </a:pPr>
                <a:r>
                  <a:rPr lang="en-US" b="1" dirty="0"/>
                  <a:t>Tanh (Hyperbolic Tangent)</a:t>
                </a:r>
                <a:r>
                  <a:rPr lang="en-US" dirty="0"/>
                  <a:t>: </a:t>
                </a:r>
              </a:p>
              <a:p>
                <a:pPr marL="0" indent="0" fontAlgn="base">
                  <a:spcBef>
                    <a:spcPts val="0"/>
                  </a:spcBef>
                  <a:buNone/>
                </a:pPr>
                <a:endParaRPr lang="en-US" dirty="0"/>
              </a:p>
              <a:p>
                <a:pPr marL="0" indent="0" fontAlgn="base">
                  <a:spcBef>
                    <a:spcPts val="0"/>
                  </a:spcBef>
                  <a:buNone/>
                </a:pPr>
                <a:endParaRPr lang="en-US" dirty="0"/>
              </a:p>
              <a:p>
                <a:endParaRPr lang="en-US" dirty="0"/>
              </a:p>
            </p:txBody>
          </p:sp>
        </mc:Choice>
        <mc:Fallback xmlns="">
          <p:sp>
            <p:nvSpPr>
              <p:cNvPr id="3" name="Content Placeholder 2">
                <a:extLst>
                  <a:ext uri="{FF2B5EF4-FFF2-40B4-BE49-F238E27FC236}">
                    <a16:creationId xmlns:a16="http://schemas.microsoft.com/office/drawing/2014/main" id="{5D2D3C13-3092-60AA-F216-3DFE9057FA92}"/>
                  </a:ext>
                </a:extLst>
              </p:cNvPr>
              <p:cNvSpPr>
                <a:spLocks noGrp="1" noRot="1" noChangeAspect="1" noMove="1" noResize="1" noEditPoints="1" noAdjustHandles="1" noChangeArrowheads="1" noChangeShapeType="1" noTextEdit="1"/>
              </p:cNvSpPr>
              <p:nvPr>
                <p:ph idx="1"/>
              </p:nvPr>
            </p:nvSpPr>
            <p:spPr>
              <a:xfrm>
                <a:off x="683748" y="1371600"/>
                <a:ext cx="10973263" cy="5029200"/>
              </a:xfrm>
              <a:blipFill>
                <a:blip r:embed="rId2"/>
                <a:stretch>
                  <a:fillRect l="-833" t="-2303" r="-667"/>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E85D0E2F-4EE3-6168-1034-7EF83D8A82FF}"/>
              </a:ext>
            </a:extLst>
          </p:cNvPr>
          <p:cNvPicPr>
            <a:picLocks noChangeAspect="1"/>
          </p:cNvPicPr>
          <p:nvPr/>
        </p:nvPicPr>
        <p:blipFill>
          <a:blip r:embed="rId3"/>
          <a:stretch>
            <a:fillRect/>
          </a:stretch>
        </p:blipFill>
        <p:spPr>
          <a:xfrm>
            <a:off x="4037012" y="5787711"/>
            <a:ext cx="2629267" cy="457264"/>
          </a:xfrm>
          <a:prstGeom prst="rect">
            <a:avLst/>
          </a:prstGeom>
        </p:spPr>
      </p:pic>
    </p:spTree>
    <p:extLst>
      <p:ext uri="{BB962C8B-B14F-4D97-AF65-F5344CB8AC3E}">
        <p14:creationId xmlns:p14="http://schemas.microsoft.com/office/powerpoint/2010/main" val="3277702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7CB165-A24E-0AF0-9A8B-BAD2C4A358EA}"/>
              </a:ext>
            </a:extLst>
          </p:cNvPr>
          <p:cNvSpPr>
            <a:spLocks noGrp="1"/>
          </p:cNvSpPr>
          <p:nvPr>
            <p:ph type="title"/>
          </p:nvPr>
        </p:nvSpPr>
        <p:spPr/>
        <p:txBody>
          <a:bodyPr>
            <a:normAutofit/>
          </a:bodyPr>
          <a:lstStyle/>
          <a:p>
            <a:r>
              <a:rPr lang="en-US" b="1" dirty="0"/>
              <a:t>2. Loss Function</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F4ECB66-C770-D26B-7AD8-2FB1F6F889CE}"/>
                  </a:ext>
                </a:extLst>
              </p:cNvPr>
              <p:cNvSpPr>
                <a:spLocks noGrp="1"/>
              </p:cNvSpPr>
              <p:nvPr>
                <p:ph idx="1"/>
              </p:nvPr>
            </p:nvSpPr>
            <p:spPr/>
            <p:txBody>
              <a:bodyPr>
                <a:normAutofit lnSpcReduction="10000"/>
              </a:bodyPr>
              <a:lstStyle/>
              <a:p>
                <a:pPr fontAlgn="base"/>
                <a:r>
                  <a:rPr lang="en-US" dirty="0"/>
                  <a:t>Once the network generates an output the next step is to calculate the loss using a </a:t>
                </a:r>
                <a:r>
                  <a:rPr lang="en-US" u="sng" dirty="0">
                    <a:hlinkClick r:id="rId2"/>
                  </a:rPr>
                  <a:t>loss function</a:t>
                </a:r>
                <a:r>
                  <a:rPr lang="en-US" dirty="0"/>
                  <a:t>. In supervised learning this compares the predicted output to the actual label. For a classification problem the commonly used </a:t>
                </a:r>
                <a:r>
                  <a:rPr lang="en-US" u="sng" dirty="0">
                    <a:hlinkClick r:id="rId3"/>
                  </a:rPr>
                  <a:t>binary cross-entropy</a:t>
                </a:r>
                <a:r>
                  <a:rPr lang="en-US" dirty="0"/>
                  <a:t> loss function is:</a:t>
                </a:r>
              </a:p>
              <a:p>
                <a:pPr marL="0" indent="0" fontAlgn="base">
                  <a:buNone/>
                </a:pPr>
                <a:endParaRPr lang="en-US" b="1" dirty="0"/>
              </a:p>
              <a:p>
                <a:pPr marL="0" indent="0" fontAlgn="base">
                  <a:buNone/>
                </a:pPr>
                <a:r>
                  <a:rPr lang="en-US" b="1" dirty="0"/>
                  <a:t>Where</a:t>
                </a:r>
                <a:r>
                  <a:rPr lang="en-US" dirty="0"/>
                  <a:t>:</a:t>
                </a:r>
              </a:p>
              <a:p>
                <a:pPr marL="0" indent="0" fontAlgn="base">
                  <a:spcBef>
                    <a:spcPts val="0"/>
                  </a:spcBef>
                  <a:buNone/>
                </a:pPr>
                <a14:m>
                  <m:oMath xmlns:m="http://schemas.openxmlformats.org/officeDocument/2006/math">
                    <m:sSub>
                      <m:sSubPr>
                        <m:ctrlPr>
                          <a:rPr lang="ar-AE" i="1">
                            <a:latin typeface="Cambria Math" panose="02040503050406030204" pitchFamily="18" charset="0"/>
                          </a:rPr>
                        </m:ctrlPr>
                      </m:sSubPr>
                      <m:e>
                        <m:r>
                          <a:rPr lang="ar-AE" i="1">
                            <a:latin typeface="Cambria Math" panose="02040503050406030204" pitchFamily="18" charset="0"/>
                          </a:rPr>
                          <m:t>𝑦</m:t>
                        </m:r>
                      </m:e>
                      <m:sub>
                        <m:r>
                          <a:rPr lang="ar-AE" i="1">
                            <a:latin typeface="Cambria Math" panose="02040503050406030204" pitchFamily="18" charset="0"/>
                          </a:rPr>
                          <m:t>𝑖</m:t>
                        </m:r>
                      </m:sub>
                    </m:sSub>
                  </m:oMath>
                </a14:m>
                <a:r>
                  <a:rPr lang="ar-AE" dirty="0"/>
                  <a:t> </a:t>
                </a:r>
                <a:r>
                  <a:rPr lang="en-US" dirty="0"/>
                  <a:t>is the actual label.</a:t>
                </a:r>
              </a:p>
              <a:p>
                <a:pPr marL="0" indent="0" fontAlgn="base">
                  <a:spcBef>
                    <a:spcPts val="0"/>
                  </a:spcBef>
                  <a:buNone/>
                </a:pPr>
                <a14:m>
                  <m:oMath xmlns:m="http://schemas.openxmlformats.org/officeDocument/2006/math">
                    <m:sSub>
                      <m:sSubPr>
                        <m:ctrlPr>
                          <a:rPr lang="ar-AE" i="1">
                            <a:latin typeface="Cambria Math" panose="02040503050406030204" pitchFamily="18" charset="0"/>
                          </a:rPr>
                        </m:ctrlPr>
                      </m:sSubPr>
                      <m:e>
                        <m:acc>
                          <m:accPr>
                            <m:chr m:val="̂"/>
                            <m:ctrlPr>
                              <a:rPr lang="ar-AE" i="1">
                                <a:latin typeface="Cambria Math" panose="02040503050406030204" pitchFamily="18" charset="0"/>
                              </a:rPr>
                            </m:ctrlPr>
                          </m:accPr>
                          <m:e>
                            <m:r>
                              <a:rPr lang="ar-AE" i="1">
                                <a:latin typeface="Cambria Math" panose="02040503050406030204" pitchFamily="18" charset="0"/>
                              </a:rPr>
                              <m:t>𝑦</m:t>
                            </m:r>
                          </m:e>
                        </m:acc>
                      </m:e>
                      <m:sub>
                        <m:r>
                          <a:rPr lang="ar-AE" i="1">
                            <a:latin typeface="Cambria Math" panose="02040503050406030204" pitchFamily="18" charset="0"/>
                          </a:rPr>
                          <m:t>𝑖</m:t>
                        </m:r>
                      </m:sub>
                    </m:sSub>
                  </m:oMath>
                </a14:m>
                <a:r>
                  <a:rPr lang="ar-AE" dirty="0"/>
                  <a:t> </a:t>
                </a:r>
                <a:r>
                  <a:rPr lang="en-US" dirty="0"/>
                  <a:t>is the predicted label.</a:t>
                </a:r>
              </a:p>
              <a:p>
                <a:pPr marL="0" indent="0" fontAlgn="base">
                  <a:spcBef>
                    <a:spcPts val="0"/>
                  </a:spcBef>
                  <a:buNone/>
                </a:pPr>
                <a14:m>
                  <m:oMath xmlns:m="http://schemas.openxmlformats.org/officeDocument/2006/math">
                    <m:r>
                      <a:rPr lang="en-US" i="1">
                        <a:latin typeface="Cambria Math" panose="02040503050406030204" pitchFamily="18" charset="0"/>
                      </a:rPr>
                      <m:t>𝑁</m:t>
                    </m:r>
                  </m:oMath>
                </a14:m>
                <a:r>
                  <a:rPr lang="en-US" dirty="0"/>
                  <a:t> is the number of samples.</a:t>
                </a:r>
              </a:p>
              <a:p>
                <a:pPr marL="0" indent="0" fontAlgn="base">
                  <a:spcBef>
                    <a:spcPts val="0"/>
                  </a:spcBef>
                  <a:buNone/>
                </a:pPr>
                <a:r>
                  <a:rPr lang="en-US" dirty="0"/>
                  <a:t>For regression problems the </a:t>
                </a:r>
                <a:r>
                  <a:rPr lang="en-US" u="sng" dirty="0">
                    <a:hlinkClick r:id="rId4"/>
                  </a:rPr>
                  <a:t>mean squared error (MSE)</a:t>
                </a:r>
                <a:r>
                  <a:rPr lang="en-US" dirty="0"/>
                  <a:t> is often used:</a:t>
                </a:r>
              </a:p>
              <a:p>
                <a:pPr marL="0" indent="0" fontAlgn="base">
                  <a:buNone/>
                </a:pPr>
                <a:endParaRPr lang="en-US" dirty="0"/>
              </a:p>
            </p:txBody>
          </p:sp>
        </mc:Choice>
        <mc:Fallback xmlns="">
          <p:sp>
            <p:nvSpPr>
              <p:cNvPr id="3" name="Content Placeholder 2">
                <a:extLst>
                  <a:ext uri="{FF2B5EF4-FFF2-40B4-BE49-F238E27FC236}">
                    <a16:creationId xmlns:a16="http://schemas.microsoft.com/office/drawing/2014/main" id="{6F4ECB66-C770-D26B-7AD8-2FB1F6F889CE}"/>
                  </a:ext>
                </a:extLst>
              </p:cNvPr>
              <p:cNvSpPr>
                <a:spLocks noGrp="1" noRot="1" noChangeAspect="1" noMove="1" noResize="1" noEditPoints="1" noAdjustHandles="1" noChangeArrowheads="1" noChangeShapeType="1" noTextEdit="1"/>
              </p:cNvSpPr>
              <p:nvPr>
                <p:ph idx="1"/>
              </p:nvPr>
            </p:nvSpPr>
            <p:spPr>
              <a:blipFill>
                <a:blip r:embed="rId5"/>
                <a:stretch>
                  <a:fillRect l="-1067" t="-3135" r="-1600"/>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F84EA475-C984-7B44-F46C-C6ACA42451AC}"/>
              </a:ext>
            </a:extLst>
          </p:cNvPr>
          <p:cNvPicPr>
            <a:picLocks noChangeAspect="1"/>
          </p:cNvPicPr>
          <p:nvPr/>
        </p:nvPicPr>
        <p:blipFill>
          <a:blip r:embed="rId6"/>
          <a:stretch>
            <a:fillRect/>
          </a:stretch>
        </p:blipFill>
        <p:spPr>
          <a:xfrm>
            <a:off x="3046412" y="2971800"/>
            <a:ext cx="5858693" cy="609685"/>
          </a:xfrm>
          <a:prstGeom prst="rect">
            <a:avLst/>
          </a:prstGeom>
        </p:spPr>
      </p:pic>
      <p:pic>
        <p:nvPicPr>
          <p:cNvPr id="7" name="Picture 6">
            <a:extLst>
              <a:ext uri="{FF2B5EF4-FFF2-40B4-BE49-F238E27FC236}">
                <a16:creationId xmlns:a16="http://schemas.microsoft.com/office/drawing/2014/main" id="{1FC08E3B-35D7-D77F-0858-4CF5738FD601}"/>
              </a:ext>
            </a:extLst>
          </p:cNvPr>
          <p:cNvPicPr>
            <a:picLocks noChangeAspect="1"/>
          </p:cNvPicPr>
          <p:nvPr/>
        </p:nvPicPr>
        <p:blipFill>
          <a:blip r:embed="rId7"/>
          <a:stretch>
            <a:fillRect/>
          </a:stretch>
        </p:blipFill>
        <p:spPr>
          <a:xfrm>
            <a:off x="3046412" y="5486400"/>
            <a:ext cx="3534268" cy="628738"/>
          </a:xfrm>
          <a:prstGeom prst="rect">
            <a:avLst/>
          </a:prstGeom>
        </p:spPr>
      </p:pic>
    </p:spTree>
    <p:extLst>
      <p:ext uri="{BB962C8B-B14F-4D97-AF65-F5344CB8AC3E}">
        <p14:creationId xmlns:p14="http://schemas.microsoft.com/office/powerpoint/2010/main" val="2882950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D8C478-74EA-46DE-401E-DFBF66E0E395}"/>
              </a:ext>
            </a:extLst>
          </p:cNvPr>
          <p:cNvSpPr>
            <a:spLocks noGrp="1"/>
          </p:cNvSpPr>
          <p:nvPr>
            <p:ph type="title"/>
          </p:nvPr>
        </p:nvSpPr>
        <p:spPr/>
        <p:txBody>
          <a:bodyPr/>
          <a:lstStyle/>
          <a:p>
            <a:r>
              <a:rPr lang="en-US" b="1" dirty="0"/>
              <a:t>3. Backpropagation</a:t>
            </a:r>
            <a:br>
              <a:rPr lang="en-US" b="1" dirty="0"/>
            </a:b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D424B9C-711C-9D48-AC1B-8DA19505EDFA}"/>
                  </a:ext>
                </a:extLst>
              </p:cNvPr>
              <p:cNvSpPr>
                <a:spLocks noGrp="1"/>
              </p:cNvSpPr>
              <p:nvPr>
                <p:ph idx="1"/>
              </p:nvPr>
            </p:nvSpPr>
            <p:spPr>
              <a:xfrm>
                <a:off x="684212" y="1371600"/>
                <a:ext cx="10896600" cy="4876800"/>
              </a:xfrm>
            </p:spPr>
            <p:txBody>
              <a:bodyPr>
                <a:normAutofit fontScale="70000" lnSpcReduction="20000"/>
              </a:bodyPr>
              <a:lstStyle/>
              <a:p>
                <a:pPr marL="0" indent="0" fontAlgn="base">
                  <a:buNone/>
                </a:pPr>
                <a:r>
                  <a:rPr lang="en-US" sz="3600" dirty="0"/>
                  <a:t>The goal of training an MLP is to minimize the loss function by adjusting the network's weights and biases. This is achieved through </a:t>
                </a:r>
                <a:r>
                  <a:rPr lang="en-US" sz="3600" u="sng" dirty="0">
                    <a:hlinkClick r:id="rId2"/>
                  </a:rPr>
                  <a:t>backpropagation</a:t>
                </a:r>
                <a:r>
                  <a:rPr lang="en-US" sz="3600" dirty="0"/>
                  <a:t>:</a:t>
                </a:r>
              </a:p>
              <a:p>
                <a:pPr marL="461963" indent="-461963" fontAlgn="base">
                  <a:buFont typeface="+mj-lt"/>
                  <a:buAutoNum type="arabicPeriod"/>
                </a:pPr>
                <a:r>
                  <a:rPr lang="en-US" sz="3600" b="1" dirty="0"/>
                  <a:t>Gradient Calculation</a:t>
                </a:r>
                <a:r>
                  <a:rPr lang="en-US" sz="3600" dirty="0"/>
                  <a:t>: The gradients of the loss function with respect to each weight and bias are calculated using the chain rule of calculus.</a:t>
                </a:r>
              </a:p>
              <a:p>
                <a:pPr marL="461963" indent="-461963" fontAlgn="base">
                  <a:buFont typeface="+mj-lt"/>
                  <a:buAutoNum type="arabicPeriod"/>
                </a:pPr>
                <a:r>
                  <a:rPr lang="en-US" sz="3600" b="1" dirty="0"/>
                  <a:t>Error Propagation</a:t>
                </a:r>
                <a:r>
                  <a:rPr lang="en-US" sz="3600" dirty="0"/>
                  <a:t>: The error is propagated back through the network, layer by layer.</a:t>
                </a:r>
              </a:p>
              <a:p>
                <a:pPr marL="461963" indent="-461963" fontAlgn="base">
                  <a:buFont typeface="+mj-lt"/>
                  <a:buAutoNum type="arabicPeriod"/>
                </a:pPr>
                <a:r>
                  <a:rPr lang="en-US" sz="3600" b="1" dirty="0"/>
                  <a:t>Gradient Descent</a:t>
                </a:r>
                <a:r>
                  <a:rPr lang="en-US" sz="3600" dirty="0"/>
                  <a:t>: The network updates the weights and biases by moving in the opposite direction of the gradient to reduce the loss: </a:t>
                </a:r>
                <a:endParaRPr lang="en-US" sz="3600" i="1" dirty="0"/>
              </a:p>
              <a:p>
                <a:pPr marL="868680" lvl="3" indent="0" fontAlgn="base">
                  <a:buNone/>
                </a:pPr>
                <a14:m>
                  <m:oMathPara xmlns:m="http://schemas.openxmlformats.org/officeDocument/2006/math">
                    <m:oMathParaPr>
                      <m:jc m:val="centerGroup"/>
                    </m:oMathParaPr>
                    <m:oMath xmlns:m="http://schemas.openxmlformats.org/officeDocument/2006/math">
                      <m:r>
                        <a:rPr lang="en-US" sz="3600" i="1">
                          <a:latin typeface="Cambria Math" panose="02040503050406030204" pitchFamily="18" charset="0"/>
                        </a:rPr>
                        <m:t>𝑤</m:t>
                      </m:r>
                      <m:r>
                        <a:rPr lang="en-US" sz="3600">
                          <a:latin typeface="Cambria Math" panose="02040503050406030204" pitchFamily="18" charset="0"/>
                        </a:rPr>
                        <m:t>=</m:t>
                      </m:r>
                      <m:r>
                        <a:rPr lang="en-US" sz="3600" i="1">
                          <a:latin typeface="Cambria Math" panose="02040503050406030204" pitchFamily="18" charset="0"/>
                        </a:rPr>
                        <m:t>𝑤</m:t>
                      </m:r>
                      <m:r>
                        <a:rPr lang="en-US" sz="3600">
                          <a:latin typeface="Cambria Math" panose="02040503050406030204" pitchFamily="18" charset="0"/>
                        </a:rPr>
                        <m:t>−</m:t>
                      </m:r>
                      <m:r>
                        <a:rPr lang="en-US" sz="3600" i="1">
                          <a:latin typeface="Cambria Math" panose="02040503050406030204" pitchFamily="18" charset="0"/>
                        </a:rPr>
                        <m:t>𝜂</m:t>
                      </m:r>
                      <m:r>
                        <a:rPr lang="en-US" sz="3600">
                          <a:latin typeface="Cambria Math" panose="02040503050406030204" pitchFamily="18" charset="0"/>
                        </a:rPr>
                        <m:t>⋅</m:t>
                      </m:r>
                      <m:f>
                        <m:fPr>
                          <m:ctrlPr>
                            <a:rPr lang="ar-AE" sz="3600" i="1">
                              <a:latin typeface="Cambria Math" panose="02040503050406030204" pitchFamily="18" charset="0"/>
                            </a:rPr>
                          </m:ctrlPr>
                        </m:fPr>
                        <m:num>
                          <m:r>
                            <a:rPr lang="ar-AE" sz="3600">
                              <a:latin typeface="Cambria Math" panose="02040503050406030204" pitchFamily="18" charset="0"/>
                            </a:rPr>
                            <m:t>𝜕</m:t>
                          </m:r>
                          <m:r>
                            <a:rPr lang="ar-AE" sz="3600" i="1">
                              <a:latin typeface="Cambria Math" panose="02040503050406030204" pitchFamily="18" charset="0"/>
                            </a:rPr>
                            <m:t>𝐿</m:t>
                          </m:r>
                        </m:num>
                        <m:den>
                          <m:r>
                            <a:rPr lang="ar-AE" sz="3600">
                              <a:latin typeface="Cambria Math" panose="02040503050406030204" pitchFamily="18" charset="0"/>
                            </a:rPr>
                            <m:t>𝜕</m:t>
                          </m:r>
                          <m:r>
                            <a:rPr lang="ar-AE" sz="3600" i="1">
                              <a:latin typeface="Cambria Math" panose="02040503050406030204" pitchFamily="18" charset="0"/>
                            </a:rPr>
                            <m:t>𝑤</m:t>
                          </m:r>
                        </m:den>
                      </m:f>
                    </m:oMath>
                  </m:oMathPara>
                </a14:m>
                <a:endParaRPr lang="ar-AE" sz="3600" dirty="0"/>
              </a:p>
              <a:p>
                <a:pPr fontAlgn="base">
                  <a:spcBef>
                    <a:spcPts val="0"/>
                  </a:spcBef>
                </a:pPr>
                <a:r>
                  <a:rPr lang="en-US" sz="3600" b="1" dirty="0"/>
                  <a:t>Where</a:t>
                </a:r>
                <a:r>
                  <a:rPr lang="en-US" sz="3600" dirty="0"/>
                  <a:t>:</a:t>
                </a:r>
              </a:p>
              <a:p>
                <a:pPr fontAlgn="base">
                  <a:spcBef>
                    <a:spcPts val="0"/>
                  </a:spcBef>
                </a:pPr>
                <a14:m>
                  <m:oMath xmlns:m="http://schemas.openxmlformats.org/officeDocument/2006/math">
                    <m:r>
                      <a:rPr lang="en-US" sz="3600" i="1">
                        <a:latin typeface="Cambria Math" panose="02040503050406030204" pitchFamily="18" charset="0"/>
                      </a:rPr>
                      <m:t>𝑤</m:t>
                    </m:r>
                  </m:oMath>
                </a14:m>
                <a:r>
                  <a:rPr lang="en-US" sz="3600" dirty="0"/>
                  <a:t> is the weight.</a:t>
                </a:r>
              </a:p>
              <a:p>
                <a:pPr fontAlgn="base">
                  <a:spcBef>
                    <a:spcPts val="0"/>
                  </a:spcBef>
                </a:pPr>
                <a14:m>
                  <m:oMath xmlns:m="http://schemas.openxmlformats.org/officeDocument/2006/math">
                    <m:r>
                      <a:rPr lang="en-US" sz="3600" i="1">
                        <a:latin typeface="Cambria Math" panose="02040503050406030204" pitchFamily="18" charset="0"/>
                      </a:rPr>
                      <m:t>𝜂</m:t>
                    </m:r>
                  </m:oMath>
                </a14:m>
                <a:r>
                  <a:rPr lang="en-US" sz="3600" dirty="0"/>
                  <a:t> is the learning rate.</a:t>
                </a:r>
              </a:p>
              <a:p>
                <a:pPr fontAlgn="base">
                  <a:spcBef>
                    <a:spcPts val="0"/>
                  </a:spcBef>
                </a:pPr>
                <a14:m>
                  <m:oMath xmlns:m="http://schemas.openxmlformats.org/officeDocument/2006/math">
                    <m:f>
                      <m:fPr>
                        <m:ctrlPr>
                          <a:rPr lang="ar-AE" sz="3600" i="1">
                            <a:latin typeface="Cambria Math" panose="02040503050406030204" pitchFamily="18" charset="0"/>
                          </a:rPr>
                        </m:ctrlPr>
                      </m:fPr>
                      <m:num>
                        <m:r>
                          <a:rPr lang="ar-AE" sz="3600">
                            <a:latin typeface="Cambria Math" panose="02040503050406030204" pitchFamily="18" charset="0"/>
                          </a:rPr>
                          <m:t>𝜕</m:t>
                        </m:r>
                        <m:r>
                          <a:rPr lang="ar-AE" sz="3600" i="1">
                            <a:latin typeface="Cambria Math" panose="02040503050406030204" pitchFamily="18" charset="0"/>
                          </a:rPr>
                          <m:t>𝐿</m:t>
                        </m:r>
                      </m:num>
                      <m:den>
                        <m:r>
                          <a:rPr lang="ar-AE" sz="3600">
                            <a:latin typeface="Cambria Math" panose="02040503050406030204" pitchFamily="18" charset="0"/>
                          </a:rPr>
                          <m:t>𝜕</m:t>
                        </m:r>
                        <m:r>
                          <a:rPr lang="ar-AE" sz="3600" i="1">
                            <a:latin typeface="Cambria Math" panose="02040503050406030204" pitchFamily="18" charset="0"/>
                          </a:rPr>
                          <m:t>𝑤</m:t>
                        </m:r>
                      </m:den>
                    </m:f>
                    <m:r>
                      <m:rPr>
                        <m:nor/>
                      </m:rPr>
                      <a:rPr lang="ar-AE" sz="3600" i="1"/>
                      <m:t>​</m:t>
                    </m:r>
                  </m:oMath>
                </a14:m>
                <a:r>
                  <a:rPr lang="ar-AE" sz="3600" dirty="0"/>
                  <a:t> </a:t>
                </a:r>
                <a:r>
                  <a:rPr lang="en-US" sz="3600" dirty="0"/>
                  <a:t>is the gradient of the loss function with respect to the weight.</a:t>
                </a:r>
              </a:p>
              <a:p>
                <a:endParaRPr lang="en-US" dirty="0"/>
              </a:p>
            </p:txBody>
          </p:sp>
        </mc:Choice>
        <mc:Fallback xmlns="">
          <p:sp>
            <p:nvSpPr>
              <p:cNvPr id="3" name="Content Placeholder 2">
                <a:extLst>
                  <a:ext uri="{FF2B5EF4-FFF2-40B4-BE49-F238E27FC236}">
                    <a16:creationId xmlns:a16="http://schemas.microsoft.com/office/drawing/2014/main" id="{AD424B9C-711C-9D48-AC1B-8DA19505EDFA}"/>
                  </a:ext>
                </a:extLst>
              </p:cNvPr>
              <p:cNvSpPr>
                <a:spLocks noGrp="1" noRot="1" noChangeAspect="1" noMove="1" noResize="1" noEditPoints="1" noAdjustHandles="1" noChangeArrowheads="1" noChangeShapeType="1" noTextEdit="1"/>
              </p:cNvSpPr>
              <p:nvPr>
                <p:ph idx="1"/>
              </p:nvPr>
            </p:nvSpPr>
            <p:spPr>
              <a:xfrm>
                <a:off x="684212" y="1371600"/>
                <a:ext cx="10896600" cy="4876800"/>
              </a:xfrm>
              <a:blipFill>
                <a:blip r:embed="rId3"/>
                <a:stretch>
                  <a:fillRect l="-895" t="-2875" r="-224"/>
                </a:stretch>
              </a:blipFill>
            </p:spPr>
            <p:txBody>
              <a:bodyPr/>
              <a:lstStyle/>
              <a:p>
                <a:r>
                  <a:rPr lang="en-US">
                    <a:noFill/>
                  </a:rPr>
                  <a:t> </a:t>
                </a:r>
              </a:p>
            </p:txBody>
          </p:sp>
        </mc:Fallback>
      </mc:AlternateContent>
    </p:spTree>
    <p:extLst>
      <p:ext uri="{BB962C8B-B14F-4D97-AF65-F5344CB8AC3E}">
        <p14:creationId xmlns:p14="http://schemas.microsoft.com/office/powerpoint/2010/main" val="2414483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6E764F-C597-94EE-83FE-F3A33F36937A}"/>
              </a:ext>
            </a:extLst>
          </p:cNvPr>
          <p:cNvSpPr>
            <a:spLocks noGrp="1"/>
          </p:cNvSpPr>
          <p:nvPr>
            <p:ph type="title"/>
          </p:nvPr>
        </p:nvSpPr>
        <p:spPr>
          <a:xfrm>
            <a:off x="1522876" y="609600"/>
            <a:ext cx="9143538" cy="645935"/>
          </a:xfrm>
        </p:spPr>
        <p:txBody>
          <a:bodyPr/>
          <a:lstStyle/>
          <a:p>
            <a:r>
              <a:rPr lang="en-US" b="1" dirty="0"/>
              <a:t>4. Optimization</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F0E4E5A-9130-0863-3CA6-81ACEF48BEFE}"/>
                  </a:ext>
                </a:extLst>
              </p:cNvPr>
              <p:cNvSpPr>
                <a:spLocks noGrp="1"/>
              </p:cNvSpPr>
              <p:nvPr>
                <p:ph idx="1"/>
              </p:nvPr>
            </p:nvSpPr>
            <p:spPr>
              <a:xfrm>
                <a:off x="379412" y="1524000"/>
                <a:ext cx="11277600" cy="4648200"/>
              </a:xfrm>
            </p:spPr>
            <p:txBody>
              <a:bodyPr>
                <a:normAutofit/>
              </a:bodyPr>
              <a:lstStyle/>
              <a:p>
                <a:pPr marL="0" indent="0" fontAlgn="base">
                  <a:buNone/>
                </a:pPr>
                <a:r>
                  <a:rPr lang="en-US" dirty="0"/>
                  <a:t>MLPs rely on optimization algorithms to iteratively refine the weights and biases during training. Popular optimization methods include:</a:t>
                </a:r>
              </a:p>
              <a:p>
                <a:pPr fontAlgn="base"/>
                <a:r>
                  <a:rPr lang="en-US" b="1" u="sng" dirty="0">
                    <a:hlinkClick r:id="rId2"/>
                  </a:rPr>
                  <a:t>Stochastic Gradient Descent (SGD)</a:t>
                </a:r>
                <a:r>
                  <a:rPr lang="en-US" dirty="0"/>
                  <a:t>: Updates the weights based on a single sample or a small batch of data: </a:t>
                </a:r>
                <a14:m>
                  <m:oMath xmlns:m="http://schemas.openxmlformats.org/officeDocument/2006/math">
                    <m:r>
                      <a:rPr lang="en-US" i="1">
                        <a:latin typeface="Cambria Math" panose="02040503050406030204" pitchFamily="18" charset="0"/>
                      </a:rPr>
                      <m:t>𝑤</m:t>
                    </m:r>
                    <m:r>
                      <a:rPr lang="en-US">
                        <a:latin typeface="Cambria Math" panose="02040503050406030204" pitchFamily="18" charset="0"/>
                      </a:rPr>
                      <m:t>=</m:t>
                    </m:r>
                    <m:r>
                      <a:rPr lang="en-US" i="1">
                        <a:latin typeface="Cambria Math" panose="02040503050406030204" pitchFamily="18" charset="0"/>
                      </a:rPr>
                      <m:t>𝑤</m:t>
                    </m:r>
                    <m:r>
                      <a:rPr lang="en-US">
                        <a:latin typeface="Cambria Math" panose="02040503050406030204" pitchFamily="18" charset="0"/>
                      </a:rPr>
                      <m:t>−</m:t>
                    </m:r>
                    <m:r>
                      <a:rPr lang="en-US" i="1">
                        <a:latin typeface="Cambria Math" panose="02040503050406030204" pitchFamily="18" charset="0"/>
                      </a:rPr>
                      <m:t>𝜂</m:t>
                    </m:r>
                    <m:r>
                      <a:rPr lang="en-US">
                        <a:latin typeface="Cambria Math" panose="02040503050406030204" pitchFamily="18" charset="0"/>
                      </a:rPr>
                      <m:t>⋅</m:t>
                    </m:r>
                    <m:f>
                      <m:fPr>
                        <m:ctrlPr>
                          <a:rPr lang="ar-AE" i="1">
                            <a:latin typeface="Cambria Math" panose="02040503050406030204" pitchFamily="18" charset="0"/>
                          </a:rPr>
                        </m:ctrlPr>
                      </m:fPr>
                      <m:num>
                        <m:r>
                          <a:rPr lang="ar-AE">
                            <a:latin typeface="Cambria Math" panose="02040503050406030204" pitchFamily="18" charset="0"/>
                          </a:rPr>
                          <m:t>𝜕</m:t>
                        </m:r>
                        <m:r>
                          <a:rPr lang="ar-AE" i="1">
                            <a:latin typeface="Cambria Math" panose="02040503050406030204" pitchFamily="18" charset="0"/>
                          </a:rPr>
                          <m:t>𝐿</m:t>
                        </m:r>
                      </m:num>
                      <m:den>
                        <m:r>
                          <a:rPr lang="ar-AE">
                            <a:latin typeface="Cambria Math" panose="02040503050406030204" pitchFamily="18" charset="0"/>
                          </a:rPr>
                          <m:t>𝜕</m:t>
                        </m:r>
                        <m:r>
                          <a:rPr lang="ar-AE" i="1">
                            <a:latin typeface="Cambria Math" panose="02040503050406030204" pitchFamily="18" charset="0"/>
                          </a:rPr>
                          <m:t>𝑤</m:t>
                        </m:r>
                      </m:den>
                    </m:f>
                  </m:oMath>
                </a14:m>
                <a:endParaRPr lang="ar-AE" dirty="0"/>
              </a:p>
              <a:p>
                <a:pPr fontAlgn="base"/>
                <a:r>
                  <a:rPr lang="en-US" b="1" u="sng" dirty="0">
                    <a:hlinkClick r:id="rId3"/>
                  </a:rPr>
                  <a:t>Adam Optimizer</a:t>
                </a:r>
                <a:r>
                  <a:rPr lang="en-US" dirty="0"/>
                  <a:t>: An extension of SGD that incorporates momentum and adaptive learning rates for more efficient training:</a:t>
                </a:r>
              </a:p>
              <a:p>
                <a:pPr marL="0" indent="0" fontAlgn="base">
                  <a:buNone/>
                </a:pPr>
                <a:endParaRPr lang="en-US" dirty="0"/>
              </a:p>
              <a:p>
                <a:pPr marL="0" indent="0" fontAlgn="base">
                  <a:buNone/>
                </a:pPr>
                <a14:m>
                  <m:oMathPara xmlns:m="http://schemas.openxmlformats.org/officeDocument/2006/math">
                    <m:oMathParaPr>
                      <m:jc m:val="centerGroup"/>
                    </m:oMathParaPr>
                    <m:oMath xmlns:m="http://schemas.openxmlformats.org/officeDocument/2006/math">
                      <m:sSub>
                        <m:sSubPr>
                          <m:ctrlPr>
                            <a:rPr lang="ar-AE" i="1">
                              <a:latin typeface="Cambria Math" panose="02040503050406030204" pitchFamily="18" charset="0"/>
                            </a:rPr>
                          </m:ctrlPr>
                        </m:sSubPr>
                        <m:e>
                          <m:r>
                            <a:rPr lang="ar-AE" i="1">
                              <a:latin typeface="Cambria Math" panose="02040503050406030204" pitchFamily="18" charset="0"/>
                            </a:rPr>
                            <m:t>𝑚</m:t>
                          </m:r>
                        </m:e>
                        <m:sub>
                          <m:r>
                            <a:rPr lang="ar-AE" i="1">
                              <a:latin typeface="Cambria Math" panose="02040503050406030204" pitchFamily="18" charset="0"/>
                            </a:rPr>
                            <m:t>𝑡</m:t>
                          </m:r>
                        </m:sub>
                      </m:sSub>
                      <m:r>
                        <a:rPr lang="ar-AE">
                          <a:latin typeface="Cambria Math" panose="02040503050406030204" pitchFamily="18" charset="0"/>
                        </a:rPr>
                        <m:t>=</m:t>
                      </m:r>
                      <m:sSub>
                        <m:sSubPr>
                          <m:ctrlPr>
                            <a:rPr lang="ar-AE" i="1">
                              <a:latin typeface="Cambria Math" panose="02040503050406030204" pitchFamily="18" charset="0"/>
                            </a:rPr>
                          </m:ctrlPr>
                        </m:sSubPr>
                        <m:e>
                          <m:r>
                            <a:rPr lang="ar-AE" i="1">
                              <a:latin typeface="Cambria Math" panose="02040503050406030204" pitchFamily="18" charset="0"/>
                            </a:rPr>
                            <m:t>𝛽</m:t>
                          </m:r>
                        </m:e>
                        <m:sub>
                          <m:r>
                            <a:rPr lang="ar-AE">
                              <a:latin typeface="Cambria Math" panose="02040503050406030204" pitchFamily="18" charset="0"/>
                            </a:rPr>
                            <m:t>1</m:t>
                          </m:r>
                        </m:sub>
                      </m:sSub>
                      <m:sSub>
                        <m:sSubPr>
                          <m:ctrlPr>
                            <a:rPr lang="ar-AE" i="1">
                              <a:latin typeface="Cambria Math" panose="02040503050406030204" pitchFamily="18" charset="0"/>
                            </a:rPr>
                          </m:ctrlPr>
                        </m:sSubPr>
                        <m:e>
                          <m:r>
                            <a:rPr lang="ar-AE" i="1">
                              <a:latin typeface="Cambria Math" panose="02040503050406030204" pitchFamily="18" charset="0"/>
                            </a:rPr>
                            <m:t>𝑚</m:t>
                          </m:r>
                        </m:e>
                        <m:sub>
                          <m:r>
                            <a:rPr lang="ar-AE" i="1">
                              <a:latin typeface="Cambria Math" panose="02040503050406030204" pitchFamily="18" charset="0"/>
                            </a:rPr>
                            <m:t>𝑡</m:t>
                          </m:r>
                          <m:r>
                            <a:rPr lang="ar-AE">
                              <a:latin typeface="Cambria Math" panose="02040503050406030204" pitchFamily="18" charset="0"/>
                            </a:rPr>
                            <m:t>−</m:t>
                          </m:r>
                          <m:r>
                            <a:rPr lang="ar-AE">
                              <a:latin typeface="Cambria Math" panose="02040503050406030204" pitchFamily="18" charset="0"/>
                            </a:rPr>
                            <m:t>1</m:t>
                          </m:r>
                        </m:sub>
                      </m:sSub>
                      <m:r>
                        <a:rPr lang="ar-AE">
                          <a:latin typeface="Cambria Math" panose="02040503050406030204" pitchFamily="18" charset="0"/>
                        </a:rPr>
                        <m:t>+</m:t>
                      </m:r>
                      <m:d>
                        <m:dPr>
                          <m:ctrlPr>
                            <a:rPr lang="ar-AE" i="1">
                              <a:latin typeface="Cambria Math" panose="02040503050406030204" pitchFamily="18" charset="0"/>
                            </a:rPr>
                          </m:ctrlPr>
                        </m:dPr>
                        <m:e>
                          <m:r>
                            <a:rPr lang="ar-AE">
                              <a:latin typeface="Cambria Math" panose="02040503050406030204" pitchFamily="18" charset="0"/>
                            </a:rPr>
                            <m:t>1</m:t>
                          </m:r>
                          <m:r>
                            <a:rPr lang="ar-AE">
                              <a:latin typeface="Cambria Math" panose="02040503050406030204" pitchFamily="18" charset="0"/>
                            </a:rPr>
                            <m:t>−</m:t>
                          </m:r>
                          <m:sSub>
                            <m:sSubPr>
                              <m:ctrlPr>
                                <a:rPr lang="ar-AE" i="1">
                                  <a:latin typeface="Cambria Math" panose="02040503050406030204" pitchFamily="18" charset="0"/>
                                </a:rPr>
                              </m:ctrlPr>
                            </m:sSubPr>
                            <m:e>
                              <m:r>
                                <a:rPr lang="ar-AE" i="1">
                                  <a:latin typeface="Cambria Math" panose="02040503050406030204" pitchFamily="18" charset="0"/>
                                </a:rPr>
                                <m:t>𝛽</m:t>
                              </m:r>
                            </m:e>
                            <m:sub>
                              <m:r>
                                <a:rPr lang="ar-AE">
                                  <a:latin typeface="Cambria Math" panose="02040503050406030204" pitchFamily="18" charset="0"/>
                                </a:rPr>
                                <m:t>1</m:t>
                              </m:r>
                            </m:sub>
                          </m:sSub>
                        </m:e>
                      </m:d>
                      <m:r>
                        <a:rPr lang="ar-AE">
                          <a:latin typeface="Cambria Math" panose="02040503050406030204" pitchFamily="18" charset="0"/>
                        </a:rPr>
                        <m:t>⋅</m:t>
                      </m:r>
                      <m:sSub>
                        <m:sSubPr>
                          <m:ctrlPr>
                            <a:rPr lang="ar-AE" i="1">
                              <a:latin typeface="Cambria Math" panose="02040503050406030204" pitchFamily="18" charset="0"/>
                            </a:rPr>
                          </m:ctrlPr>
                        </m:sSubPr>
                        <m:e>
                          <m:r>
                            <a:rPr lang="ar-AE" i="1">
                              <a:latin typeface="Cambria Math" panose="02040503050406030204" pitchFamily="18" charset="0"/>
                            </a:rPr>
                            <m:t>𝑔</m:t>
                          </m:r>
                        </m:e>
                        <m:sub>
                          <m:r>
                            <a:rPr lang="ar-AE" i="1">
                              <a:latin typeface="Cambria Math" panose="02040503050406030204" pitchFamily="18" charset="0"/>
                            </a:rPr>
                            <m:t>𝑡</m:t>
                          </m:r>
                        </m:sub>
                      </m:sSub>
                    </m:oMath>
                  </m:oMathPara>
                </a14:m>
                <a:endParaRPr lang="ar-AE" i="1" dirty="0"/>
              </a:p>
              <a:p>
                <a:pPr marL="0" indent="0" fontAlgn="base">
                  <a:buNone/>
                </a:pPr>
                <a14:m>
                  <m:oMathPara xmlns:m="http://schemas.openxmlformats.org/officeDocument/2006/math">
                    <m:oMathParaPr>
                      <m:jc m:val="centerGroup"/>
                    </m:oMathParaPr>
                    <m:oMath xmlns:m="http://schemas.openxmlformats.org/officeDocument/2006/math">
                      <m:sSub>
                        <m:sSubPr>
                          <m:ctrlPr>
                            <a:rPr lang="ar-AE" i="1">
                              <a:latin typeface="Cambria Math" panose="02040503050406030204" pitchFamily="18" charset="0"/>
                            </a:rPr>
                          </m:ctrlPr>
                        </m:sSubPr>
                        <m:e>
                          <m:r>
                            <a:rPr lang="ar-AE" i="1">
                              <a:latin typeface="Cambria Math" panose="02040503050406030204" pitchFamily="18" charset="0"/>
                            </a:rPr>
                            <m:t>𝑣</m:t>
                          </m:r>
                        </m:e>
                        <m:sub>
                          <m:r>
                            <a:rPr lang="ar-AE" i="1">
                              <a:latin typeface="Cambria Math" panose="02040503050406030204" pitchFamily="18" charset="0"/>
                            </a:rPr>
                            <m:t>𝑡</m:t>
                          </m:r>
                        </m:sub>
                      </m:sSub>
                      <m:r>
                        <a:rPr lang="ar-AE">
                          <a:latin typeface="Cambria Math" panose="02040503050406030204" pitchFamily="18" charset="0"/>
                        </a:rPr>
                        <m:t>=</m:t>
                      </m:r>
                      <m:sSub>
                        <m:sSubPr>
                          <m:ctrlPr>
                            <a:rPr lang="ar-AE" i="1">
                              <a:latin typeface="Cambria Math" panose="02040503050406030204" pitchFamily="18" charset="0"/>
                            </a:rPr>
                          </m:ctrlPr>
                        </m:sSubPr>
                        <m:e>
                          <m:r>
                            <a:rPr lang="ar-AE" i="1">
                              <a:latin typeface="Cambria Math" panose="02040503050406030204" pitchFamily="18" charset="0"/>
                            </a:rPr>
                            <m:t>𝛽</m:t>
                          </m:r>
                        </m:e>
                        <m:sub>
                          <m:r>
                            <a:rPr lang="ar-AE">
                              <a:latin typeface="Cambria Math" panose="02040503050406030204" pitchFamily="18" charset="0"/>
                            </a:rPr>
                            <m:t>2</m:t>
                          </m:r>
                        </m:sub>
                      </m:sSub>
                      <m:sSub>
                        <m:sSubPr>
                          <m:ctrlPr>
                            <a:rPr lang="ar-AE" i="1">
                              <a:latin typeface="Cambria Math" panose="02040503050406030204" pitchFamily="18" charset="0"/>
                            </a:rPr>
                          </m:ctrlPr>
                        </m:sSubPr>
                        <m:e>
                          <m:r>
                            <a:rPr lang="ar-AE" i="1">
                              <a:latin typeface="Cambria Math" panose="02040503050406030204" pitchFamily="18" charset="0"/>
                            </a:rPr>
                            <m:t>𝑣</m:t>
                          </m:r>
                        </m:e>
                        <m:sub>
                          <m:r>
                            <a:rPr lang="ar-AE" i="1">
                              <a:latin typeface="Cambria Math" panose="02040503050406030204" pitchFamily="18" charset="0"/>
                            </a:rPr>
                            <m:t>𝑡</m:t>
                          </m:r>
                          <m:r>
                            <a:rPr lang="ar-AE">
                              <a:latin typeface="Cambria Math" panose="02040503050406030204" pitchFamily="18" charset="0"/>
                            </a:rPr>
                            <m:t>−</m:t>
                          </m:r>
                          <m:r>
                            <a:rPr lang="ar-AE">
                              <a:latin typeface="Cambria Math" panose="02040503050406030204" pitchFamily="18" charset="0"/>
                            </a:rPr>
                            <m:t>1</m:t>
                          </m:r>
                        </m:sub>
                      </m:sSub>
                      <m:r>
                        <a:rPr lang="ar-AE">
                          <a:latin typeface="Cambria Math" panose="02040503050406030204" pitchFamily="18" charset="0"/>
                        </a:rPr>
                        <m:t>+</m:t>
                      </m:r>
                      <m:d>
                        <m:dPr>
                          <m:ctrlPr>
                            <a:rPr lang="ar-AE" i="1">
                              <a:latin typeface="Cambria Math" panose="02040503050406030204" pitchFamily="18" charset="0"/>
                            </a:rPr>
                          </m:ctrlPr>
                        </m:dPr>
                        <m:e>
                          <m:r>
                            <a:rPr lang="ar-AE">
                              <a:latin typeface="Cambria Math" panose="02040503050406030204" pitchFamily="18" charset="0"/>
                            </a:rPr>
                            <m:t>1</m:t>
                          </m:r>
                          <m:r>
                            <a:rPr lang="ar-AE">
                              <a:latin typeface="Cambria Math" panose="02040503050406030204" pitchFamily="18" charset="0"/>
                            </a:rPr>
                            <m:t>−</m:t>
                          </m:r>
                          <m:sSub>
                            <m:sSubPr>
                              <m:ctrlPr>
                                <a:rPr lang="ar-AE" i="1">
                                  <a:latin typeface="Cambria Math" panose="02040503050406030204" pitchFamily="18" charset="0"/>
                                </a:rPr>
                              </m:ctrlPr>
                            </m:sSubPr>
                            <m:e>
                              <m:r>
                                <a:rPr lang="ar-AE" i="1">
                                  <a:latin typeface="Cambria Math" panose="02040503050406030204" pitchFamily="18" charset="0"/>
                                </a:rPr>
                                <m:t>𝛽</m:t>
                              </m:r>
                            </m:e>
                            <m:sub>
                              <m:r>
                                <a:rPr lang="ar-AE">
                                  <a:latin typeface="Cambria Math" panose="02040503050406030204" pitchFamily="18" charset="0"/>
                                </a:rPr>
                                <m:t>2</m:t>
                              </m:r>
                            </m:sub>
                          </m:sSub>
                        </m:e>
                      </m:d>
                      <m:r>
                        <a:rPr lang="ar-AE">
                          <a:latin typeface="Cambria Math" panose="02040503050406030204" pitchFamily="18" charset="0"/>
                        </a:rPr>
                        <m:t>⋅</m:t>
                      </m:r>
                      <m:sSubSup>
                        <m:sSubSupPr>
                          <m:ctrlPr>
                            <a:rPr lang="ar-AE" i="1">
                              <a:latin typeface="Cambria Math" panose="02040503050406030204" pitchFamily="18" charset="0"/>
                            </a:rPr>
                          </m:ctrlPr>
                        </m:sSubSupPr>
                        <m:e>
                          <m:r>
                            <a:rPr lang="ar-AE" i="1">
                              <a:latin typeface="Cambria Math" panose="02040503050406030204" pitchFamily="18" charset="0"/>
                            </a:rPr>
                            <m:t>𝑔</m:t>
                          </m:r>
                        </m:e>
                        <m:sub>
                          <m:r>
                            <a:rPr lang="ar-AE" i="1">
                              <a:latin typeface="Cambria Math" panose="02040503050406030204" pitchFamily="18" charset="0"/>
                            </a:rPr>
                            <m:t>𝑡</m:t>
                          </m:r>
                        </m:sub>
                        <m:sup>
                          <m:r>
                            <a:rPr lang="ar-AE">
                              <a:latin typeface="Cambria Math" panose="02040503050406030204" pitchFamily="18" charset="0"/>
                            </a:rPr>
                            <m:t>2</m:t>
                          </m:r>
                        </m:sup>
                      </m:sSubSup>
                    </m:oMath>
                  </m:oMathPara>
                </a14:m>
                <a:endParaRPr lang="ar-AE" i="1" dirty="0"/>
              </a:p>
              <a:p>
                <a:pPr marL="0" indent="0" fontAlgn="base">
                  <a:buNone/>
                </a:pPr>
                <a:r>
                  <a:rPr lang="en-US" dirty="0"/>
                  <a:t>Here </a:t>
                </a:r>
                <a14:m>
                  <m:oMath xmlns:m="http://schemas.openxmlformats.org/officeDocument/2006/math">
                    <m:sSub>
                      <m:sSubPr>
                        <m:ctrlPr>
                          <a:rPr lang="ar-AE" i="1">
                            <a:latin typeface="Cambria Math" panose="02040503050406030204" pitchFamily="18" charset="0"/>
                          </a:rPr>
                        </m:ctrlPr>
                      </m:sSubPr>
                      <m:e>
                        <m:r>
                          <a:rPr lang="ar-AE" i="1">
                            <a:latin typeface="Cambria Math" panose="02040503050406030204" pitchFamily="18" charset="0"/>
                          </a:rPr>
                          <m:t>𝑔</m:t>
                        </m:r>
                      </m:e>
                      <m:sub>
                        <m:r>
                          <a:rPr lang="ar-AE" i="1">
                            <a:latin typeface="Cambria Math" panose="02040503050406030204" pitchFamily="18" charset="0"/>
                          </a:rPr>
                          <m:t>𝑡</m:t>
                        </m:r>
                      </m:sub>
                    </m:sSub>
                  </m:oMath>
                </a14:m>
                <a:r>
                  <a:rPr lang="ar-AE" dirty="0"/>
                  <a:t>​ </a:t>
                </a:r>
                <a:r>
                  <a:rPr lang="en-US" dirty="0"/>
                  <a:t>represents the gradient at time </a:t>
                </a:r>
                <a14:m>
                  <m:oMath xmlns:m="http://schemas.openxmlformats.org/officeDocument/2006/math">
                    <m:r>
                      <a:rPr lang="en-US" i="1">
                        <a:latin typeface="Cambria Math" panose="02040503050406030204" pitchFamily="18" charset="0"/>
                      </a:rPr>
                      <m:t>𝑡</m:t>
                    </m:r>
                  </m:oMath>
                </a14:m>
                <a:r>
                  <a:rPr lang="en-US" dirty="0"/>
                  <a:t> and </a:t>
                </a:r>
                <a14:m>
                  <m:oMath xmlns:m="http://schemas.openxmlformats.org/officeDocument/2006/math">
                    <m:sSub>
                      <m:sSubPr>
                        <m:ctrlPr>
                          <a:rPr lang="ar-AE" i="1">
                            <a:latin typeface="Cambria Math" panose="02040503050406030204" pitchFamily="18" charset="0"/>
                          </a:rPr>
                        </m:ctrlPr>
                      </m:sSubPr>
                      <m:e>
                        <m:r>
                          <a:rPr lang="ar-AE" i="1">
                            <a:latin typeface="Cambria Math" panose="02040503050406030204" pitchFamily="18" charset="0"/>
                          </a:rPr>
                          <m:t>𝛽</m:t>
                        </m:r>
                      </m:e>
                      <m:sub>
                        <m:r>
                          <a:rPr lang="ar-AE">
                            <a:latin typeface="Cambria Math" panose="02040503050406030204" pitchFamily="18" charset="0"/>
                          </a:rPr>
                          <m:t>1</m:t>
                        </m:r>
                      </m:sub>
                    </m:sSub>
                    <m:r>
                      <a:rPr lang="ar-AE">
                        <a:latin typeface="Cambria Math" panose="02040503050406030204" pitchFamily="18" charset="0"/>
                      </a:rPr>
                      <m:t>,</m:t>
                    </m:r>
                    <m:sSub>
                      <m:sSubPr>
                        <m:ctrlPr>
                          <a:rPr lang="ar-AE" i="1">
                            <a:latin typeface="Cambria Math" panose="02040503050406030204" pitchFamily="18" charset="0"/>
                          </a:rPr>
                        </m:ctrlPr>
                      </m:sSubPr>
                      <m:e>
                        <m:r>
                          <a:rPr lang="ar-AE" i="1">
                            <a:latin typeface="Cambria Math" panose="02040503050406030204" pitchFamily="18" charset="0"/>
                          </a:rPr>
                          <m:t>𝛽</m:t>
                        </m:r>
                      </m:e>
                      <m:sub>
                        <m:r>
                          <a:rPr lang="ar-AE">
                            <a:latin typeface="Cambria Math" panose="02040503050406030204" pitchFamily="18" charset="0"/>
                          </a:rPr>
                          <m:t>2</m:t>
                        </m:r>
                      </m:sub>
                    </m:sSub>
                  </m:oMath>
                </a14:m>
                <a:r>
                  <a:rPr lang="ar-AE" dirty="0"/>
                  <a:t> </a:t>
                </a:r>
                <a:r>
                  <a:rPr lang="en-US" dirty="0"/>
                  <a:t>are decay rates.</a:t>
                </a:r>
              </a:p>
            </p:txBody>
          </p:sp>
        </mc:Choice>
        <mc:Fallback xmlns="">
          <p:sp>
            <p:nvSpPr>
              <p:cNvPr id="3" name="Content Placeholder 2">
                <a:extLst>
                  <a:ext uri="{FF2B5EF4-FFF2-40B4-BE49-F238E27FC236}">
                    <a16:creationId xmlns:a16="http://schemas.microsoft.com/office/drawing/2014/main" id="{5F0E4E5A-9130-0863-3CA6-81ACEF48BEFE}"/>
                  </a:ext>
                </a:extLst>
              </p:cNvPr>
              <p:cNvSpPr>
                <a:spLocks noGrp="1" noRot="1" noChangeAspect="1" noMove="1" noResize="1" noEditPoints="1" noAdjustHandles="1" noChangeArrowheads="1" noChangeShapeType="1" noTextEdit="1"/>
              </p:cNvSpPr>
              <p:nvPr>
                <p:ph idx="1"/>
              </p:nvPr>
            </p:nvSpPr>
            <p:spPr>
              <a:xfrm>
                <a:off x="379412" y="1524000"/>
                <a:ext cx="11277600" cy="4648200"/>
              </a:xfrm>
              <a:blipFill>
                <a:blip r:embed="rId4"/>
                <a:stretch>
                  <a:fillRect l="-811" t="-1835" r="-541"/>
                </a:stretch>
              </a:blipFill>
            </p:spPr>
            <p:txBody>
              <a:bodyPr/>
              <a:lstStyle/>
              <a:p>
                <a:r>
                  <a:rPr lang="en-US">
                    <a:noFill/>
                  </a:rPr>
                  <a:t> </a:t>
                </a:r>
              </a:p>
            </p:txBody>
          </p:sp>
        </mc:Fallback>
      </mc:AlternateContent>
    </p:spTree>
    <p:extLst>
      <p:ext uri="{BB962C8B-B14F-4D97-AF65-F5344CB8AC3E}">
        <p14:creationId xmlns:p14="http://schemas.microsoft.com/office/powerpoint/2010/main" val="1372975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52C88A-C5AA-0122-82CF-4F4FEFBEC5B3}"/>
              </a:ext>
            </a:extLst>
          </p:cNvPr>
          <p:cNvSpPr>
            <a:spLocks noGrp="1"/>
          </p:cNvSpPr>
          <p:nvPr>
            <p:ph type="title"/>
          </p:nvPr>
        </p:nvSpPr>
        <p:spPr>
          <a:xfrm>
            <a:off x="1293812" y="228600"/>
            <a:ext cx="9143538" cy="1066800"/>
          </a:xfrm>
        </p:spPr>
        <p:txBody>
          <a:bodyPr anchor="b">
            <a:normAutofit/>
          </a:bodyPr>
          <a:lstStyle/>
          <a:p>
            <a:pPr algn="ctr"/>
            <a:r>
              <a:rPr lang="en-US" dirty="0"/>
              <a:t>Neuron Networks</a:t>
            </a:r>
            <a:br>
              <a:rPr lang="en-US" dirty="0"/>
            </a:br>
            <a:endParaRPr lang="en-US" dirty="0"/>
          </a:p>
        </p:txBody>
      </p:sp>
      <p:sp>
        <p:nvSpPr>
          <p:cNvPr id="3" name="Content Placeholder 2">
            <a:extLst>
              <a:ext uri="{FF2B5EF4-FFF2-40B4-BE49-F238E27FC236}">
                <a16:creationId xmlns:a16="http://schemas.microsoft.com/office/drawing/2014/main" id="{855E2418-4CEA-12FC-65B1-4D442FC9E217}"/>
              </a:ext>
            </a:extLst>
          </p:cNvPr>
          <p:cNvSpPr>
            <a:spLocks noGrp="1"/>
          </p:cNvSpPr>
          <p:nvPr>
            <p:ph sz="half" idx="1"/>
          </p:nvPr>
        </p:nvSpPr>
        <p:spPr>
          <a:xfrm>
            <a:off x="165266" y="1066800"/>
            <a:ext cx="12023559" cy="982736"/>
          </a:xfrm>
        </p:spPr>
        <p:txBody>
          <a:bodyPr>
            <a:normAutofit lnSpcReduction="10000"/>
          </a:bodyPr>
          <a:lstStyle/>
          <a:p>
            <a:pPr marL="0" indent="0">
              <a:buNone/>
            </a:pPr>
            <a:r>
              <a:rPr lang="en-US" dirty="0"/>
              <a:t>Neural networks are machine learning models that mimic the complex functions of the human brain. These models consist of interconnected nodes or neurons that process data, learn patterns and enable tasks such as pattern recognition and decision-making.</a:t>
            </a:r>
          </a:p>
        </p:txBody>
      </p:sp>
      <p:pic>
        <p:nvPicPr>
          <p:cNvPr id="7" name="Picture 6">
            <a:extLst>
              <a:ext uri="{FF2B5EF4-FFF2-40B4-BE49-F238E27FC236}">
                <a16:creationId xmlns:a16="http://schemas.microsoft.com/office/drawing/2014/main" id="{F7370961-CC76-7DB6-48C0-E36A13924BC1}"/>
              </a:ext>
            </a:extLst>
          </p:cNvPr>
          <p:cNvPicPr>
            <a:picLocks noChangeAspect="1"/>
          </p:cNvPicPr>
          <p:nvPr/>
        </p:nvPicPr>
        <p:blipFill>
          <a:blip r:embed="rId2"/>
          <a:stretch>
            <a:fillRect/>
          </a:stretch>
        </p:blipFill>
        <p:spPr>
          <a:xfrm>
            <a:off x="1751012" y="2438400"/>
            <a:ext cx="8077200" cy="3731827"/>
          </a:xfrm>
          <a:prstGeom prst="rect">
            <a:avLst/>
          </a:prstGeom>
        </p:spPr>
      </p:pic>
    </p:spTree>
    <p:extLst>
      <p:ext uri="{BB962C8B-B14F-4D97-AF65-F5344CB8AC3E}">
        <p14:creationId xmlns:p14="http://schemas.microsoft.com/office/powerpoint/2010/main" val="20637120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B4B38-5CCE-A224-5A85-D8401F7265A0}"/>
              </a:ext>
            </a:extLst>
          </p:cNvPr>
          <p:cNvSpPr>
            <a:spLocks noGrp="1"/>
          </p:cNvSpPr>
          <p:nvPr>
            <p:ph type="title"/>
          </p:nvPr>
        </p:nvSpPr>
        <p:spPr/>
        <p:txBody>
          <a:bodyPr>
            <a:normAutofit/>
          </a:bodyPr>
          <a:lstStyle/>
          <a:p>
            <a:r>
              <a:rPr lang="en-US" b="1" dirty="0"/>
              <a:t>Practical Example: </a:t>
            </a:r>
            <a:r>
              <a:rPr lang="en-US" b="1" dirty="0" err="1"/>
              <a:t>HandWritten</a:t>
            </a:r>
            <a:r>
              <a:rPr lang="en-US" b="1" dirty="0"/>
              <a:t> MNIST with Fully Connected Neural Network (FCN)</a:t>
            </a:r>
            <a:endParaRPr lang="en-US" dirty="0"/>
          </a:p>
        </p:txBody>
      </p:sp>
      <p:sp>
        <p:nvSpPr>
          <p:cNvPr id="3" name="Content Placeholder 2">
            <a:extLst>
              <a:ext uri="{FF2B5EF4-FFF2-40B4-BE49-F238E27FC236}">
                <a16:creationId xmlns:a16="http://schemas.microsoft.com/office/drawing/2014/main" id="{CD04A6CF-01A9-615E-BBE4-8AA213BE24AF}"/>
              </a:ext>
            </a:extLst>
          </p:cNvPr>
          <p:cNvSpPr>
            <a:spLocks noGrp="1"/>
          </p:cNvSpPr>
          <p:nvPr>
            <p:ph idx="1"/>
          </p:nvPr>
        </p:nvSpPr>
        <p:spPr>
          <a:xfrm>
            <a:off x="1598612" y="1752600"/>
            <a:ext cx="10134600" cy="1219200"/>
          </a:xfrm>
        </p:spPr>
        <p:txBody>
          <a:bodyPr>
            <a:noAutofit/>
          </a:bodyPr>
          <a:lstStyle/>
          <a:p>
            <a:pPr marL="0" indent="0">
              <a:buNone/>
            </a:pPr>
            <a:r>
              <a:rPr lang="en-US" sz="2000" dirty="0">
                <a:hlinkClick r:id="rId2"/>
              </a:rPr>
              <a:t>https://colab.research.google.com/drive/17cNLVreLmBz9ZoF_i7WeuVclP5BQYTAS?authuser=7</a:t>
            </a:r>
            <a:endParaRPr lang="en-US" sz="2000" dirty="0"/>
          </a:p>
          <a:p>
            <a:pPr marL="0" indent="0">
              <a:buNone/>
            </a:pPr>
            <a:r>
              <a:rPr lang="en-US" sz="2000" dirty="0">
                <a:hlinkClick r:id="rId3"/>
              </a:rPr>
              <a:t>https://colab.research.google.com/drive/19TCbNA-JoP6Q40XieD6SNs5KR5T9LcAT?authuser=7</a:t>
            </a:r>
            <a:endParaRPr lang="en-US" sz="2000" dirty="0"/>
          </a:p>
          <a:p>
            <a:pPr marL="0" indent="0">
              <a:buNone/>
            </a:pPr>
            <a:endParaRPr lang="en-US" sz="2000" dirty="0"/>
          </a:p>
        </p:txBody>
      </p:sp>
      <p:pic>
        <p:nvPicPr>
          <p:cNvPr id="5" name="Picture 4">
            <a:extLst>
              <a:ext uri="{FF2B5EF4-FFF2-40B4-BE49-F238E27FC236}">
                <a16:creationId xmlns:a16="http://schemas.microsoft.com/office/drawing/2014/main" id="{F95E61A8-5A6C-C966-454C-F6D4AE3D1CBF}"/>
              </a:ext>
            </a:extLst>
          </p:cNvPr>
          <p:cNvPicPr>
            <a:picLocks noChangeAspect="1"/>
          </p:cNvPicPr>
          <p:nvPr/>
        </p:nvPicPr>
        <p:blipFill>
          <a:blip r:embed="rId4"/>
          <a:stretch>
            <a:fillRect/>
          </a:stretch>
        </p:blipFill>
        <p:spPr>
          <a:xfrm>
            <a:off x="1751011" y="3200401"/>
            <a:ext cx="8686802" cy="2934109"/>
          </a:xfrm>
          <a:prstGeom prst="rect">
            <a:avLst/>
          </a:prstGeom>
        </p:spPr>
      </p:pic>
    </p:spTree>
    <p:extLst>
      <p:ext uri="{BB962C8B-B14F-4D97-AF65-F5344CB8AC3E}">
        <p14:creationId xmlns:p14="http://schemas.microsoft.com/office/powerpoint/2010/main" val="1355018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ADFD3A-F9E5-4073-9D44-12DCA9C0393D}"/>
              </a:ext>
            </a:extLst>
          </p:cNvPr>
          <p:cNvSpPr>
            <a:spLocks noGrp="1"/>
          </p:cNvSpPr>
          <p:nvPr>
            <p:ph type="title"/>
          </p:nvPr>
        </p:nvSpPr>
        <p:spPr/>
        <p:txBody>
          <a:bodyPr/>
          <a:lstStyle/>
          <a:p>
            <a:r>
              <a:rPr lang="en-US" b="1" dirty="0"/>
              <a:t>Convolution Neural Network</a:t>
            </a:r>
            <a:endParaRPr lang="en-US" dirty="0"/>
          </a:p>
        </p:txBody>
      </p:sp>
      <p:sp>
        <p:nvSpPr>
          <p:cNvPr id="3" name="Text Placeholder 2">
            <a:extLst>
              <a:ext uri="{FF2B5EF4-FFF2-40B4-BE49-F238E27FC236}">
                <a16:creationId xmlns:a16="http://schemas.microsoft.com/office/drawing/2014/main" id="{A277A29B-1990-71C9-AB90-5D89584CBF90}"/>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712705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7093D9-3166-2D15-22EE-6E80A81F9663}"/>
              </a:ext>
            </a:extLst>
          </p:cNvPr>
          <p:cNvSpPr>
            <a:spLocks noGrp="1"/>
          </p:cNvSpPr>
          <p:nvPr>
            <p:ph type="title"/>
          </p:nvPr>
        </p:nvSpPr>
        <p:spPr>
          <a:xfrm>
            <a:off x="684212" y="609600"/>
            <a:ext cx="9982202" cy="609600"/>
          </a:xfrm>
        </p:spPr>
        <p:txBody>
          <a:bodyPr anchor="b">
            <a:normAutofit/>
          </a:bodyPr>
          <a:lstStyle/>
          <a:p>
            <a:r>
              <a:rPr lang="en-US" dirty="0"/>
              <a:t>Introduction	</a:t>
            </a:r>
          </a:p>
        </p:txBody>
      </p:sp>
      <p:sp>
        <p:nvSpPr>
          <p:cNvPr id="3" name="Content Placeholder 2">
            <a:extLst>
              <a:ext uri="{FF2B5EF4-FFF2-40B4-BE49-F238E27FC236}">
                <a16:creationId xmlns:a16="http://schemas.microsoft.com/office/drawing/2014/main" id="{72262227-0909-685F-69D0-8CFEE66513C0}"/>
              </a:ext>
            </a:extLst>
          </p:cNvPr>
          <p:cNvSpPr>
            <a:spLocks noGrp="1"/>
          </p:cNvSpPr>
          <p:nvPr>
            <p:ph sz="half" idx="1"/>
          </p:nvPr>
        </p:nvSpPr>
        <p:spPr>
          <a:xfrm>
            <a:off x="303212" y="1371600"/>
            <a:ext cx="5257800" cy="4724400"/>
          </a:xfrm>
        </p:spPr>
        <p:txBody>
          <a:bodyPr>
            <a:noAutofit/>
          </a:bodyPr>
          <a:lstStyle/>
          <a:p>
            <a:pPr marL="0" indent="0" algn="just">
              <a:buNone/>
            </a:pPr>
            <a:r>
              <a:rPr lang="en-US" b="1" dirty="0"/>
              <a:t>CNN</a:t>
            </a:r>
            <a:r>
              <a:rPr lang="en-US" dirty="0"/>
              <a:t> is an advanced version of </a:t>
            </a:r>
            <a:r>
              <a:rPr lang="en-US" b="1" u="sng" dirty="0">
                <a:hlinkClick r:id="rId2"/>
              </a:rPr>
              <a:t>artificial neural networks (ANNs)</a:t>
            </a:r>
            <a:r>
              <a:rPr lang="en-US" dirty="0"/>
              <a:t>, primarily designed to extract features from grid-like matrix datasets. This is particularly useful for visual datasets such as images or videos, where data patterns play a crucial role and widely used in </a:t>
            </a:r>
            <a:r>
              <a:rPr lang="en-US" b="1" u="sng" dirty="0">
                <a:hlinkClick r:id="rId3"/>
              </a:rPr>
              <a:t>computer vision</a:t>
            </a:r>
            <a:r>
              <a:rPr lang="en-US" dirty="0"/>
              <a:t> applications due to their effectiveness in processing visual data.</a:t>
            </a:r>
          </a:p>
          <a:p>
            <a:pPr marL="0" indent="0" algn="just">
              <a:buNone/>
            </a:pPr>
            <a:r>
              <a:rPr lang="en-US" dirty="0"/>
              <a:t>It  consist of multiple layers like the input layer, Convolutional layer, pooling layer, and fully connected layers.</a:t>
            </a:r>
          </a:p>
        </p:txBody>
      </p:sp>
      <p:pic>
        <p:nvPicPr>
          <p:cNvPr id="5" name="Picture 4" descr="A diagram of a different layer&#10;&#10;AI-generated content may be incorrect.">
            <a:extLst>
              <a:ext uri="{FF2B5EF4-FFF2-40B4-BE49-F238E27FC236}">
                <a16:creationId xmlns:a16="http://schemas.microsoft.com/office/drawing/2014/main" id="{D7F8F88F-4757-11FC-46CF-F8B71F9E8D51}"/>
              </a:ext>
            </a:extLst>
          </p:cNvPr>
          <p:cNvPicPr>
            <a:picLocks noChangeAspect="1"/>
          </p:cNvPicPr>
          <p:nvPr/>
        </p:nvPicPr>
        <p:blipFill>
          <a:blip r:embed="rId4"/>
          <a:stretch>
            <a:fillRect/>
          </a:stretch>
        </p:blipFill>
        <p:spPr>
          <a:xfrm>
            <a:off x="5812404" y="2362200"/>
            <a:ext cx="6350004" cy="2286000"/>
          </a:xfrm>
          <a:prstGeom prst="rect">
            <a:avLst/>
          </a:prstGeom>
          <a:noFill/>
        </p:spPr>
      </p:pic>
    </p:spTree>
    <p:extLst>
      <p:ext uri="{BB962C8B-B14F-4D97-AF65-F5344CB8AC3E}">
        <p14:creationId xmlns:p14="http://schemas.microsoft.com/office/powerpoint/2010/main" val="4874284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24EBE4-B210-3404-9837-907525F82415}"/>
              </a:ext>
            </a:extLst>
          </p:cNvPr>
          <p:cNvSpPr>
            <a:spLocks noGrp="1"/>
          </p:cNvSpPr>
          <p:nvPr>
            <p:ph type="title"/>
          </p:nvPr>
        </p:nvSpPr>
        <p:spPr>
          <a:xfrm>
            <a:off x="1522876" y="609600"/>
            <a:ext cx="9143538" cy="645935"/>
          </a:xfrm>
        </p:spPr>
        <p:txBody>
          <a:bodyPr/>
          <a:lstStyle/>
          <a:p>
            <a:pPr algn="ctr"/>
            <a:r>
              <a:rPr lang="en-US" b="1" dirty="0"/>
              <a:t>How Convolutional Layers Works?</a:t>
            </a:r>
            <a:endParaRPr lang="en-US" dirty="0"/>
          </a:p>
        </p:txBody>
      </p:sp>
      <p:sp>
        <p:nvSpPr>
          <p:cNvPr id="3" name="Content Placeholder 2">
            <a:extLst>
              <a:ext uri="{FF2B5EF4-FFF2-40B4-BE49-F238E27FC236}">
                <a16:creationId xmlns:a16="http://schemas.microsoft.com/office/drawing/2014/main" id="{35CD94B2-4D5C-8F6E-C260-83D3CB0CBB41}"/>
              </a:ext>
            </a:extLst>
          </p:cNvPr>
          <p:cNvSpPr>
            <a:spLocks noGrp="1"/>
          </p:cNvSpPr>
          <p:nvPr>
            <p:ph idx="1"/>
          </p:nvPr>
        </p:nvSpPr>
        <p:spPr>
          <a:xfrm>
            <a:off x="684212" y="1524000"/>
            <a:ext cx="11049000" cy="4953000"/>
          </a:xfrm>
        </p:spPr>
        <p:txBody>
          <a:bodyPr>
            <a:normAutofit fontScale="77500" lnSpcReduction="20000"/>
          </a:bodyPr>
          <a:lstStyle/>
          <a:p>
            <a:pPr fontAlgn="base"/>
            <a:r>
              <a:rPr lang="en-US" b="1" dirty="0"/>
              <a:t>Input Layers:</a:t>
            </a:r>
            <a:r>
              <a:rPr lang="en-US" dirty="0"/>
              <a:t>  In CNN, Generally, the input will be an image or a sequence of images which  holds the raw input of the image with width 32, height 32, and depth 3.</a:t>
            </a:r>
          </a:p>
          <a:p>
            <a:pPr fontAlgn="base"/>
            <a:r>
              <a:rPr lang="en-US" b="1" u="sng" dirty="0">
                <a:hlinkClick r:id="rId2"/>
              </a:rPr>
              <a:t>Convolutional Layers</a:t>
            </a:r>
            <a:r>
              <a:rPr lang="en-US" b="1" dirty="0"/>
              <a:t>: </a:t>
            </a:r>
            <a:r>
              <a:rPr lang="en-US" dirty="0"/>
              <a:t>This layer is used to extract the feature from the input dataset. It applies a set of learnable filters known as the kernels (smaller matrices usually 2x2, 3x3, or 5x5 shape) to the input images which slides over the input image data and computes the dot product between kernel weight and the corresponding input image patch and produce and output referred as feature maps</a:t>
            </a:r>
          </a:p>
          <a:p>
            <a:pPr fontAlgn="base"/>
            <a:r>
              <a:rPr lang="en-US" b="1" u="sng" dirty="0">
                <a:hlinkClick r:id="rId3"/>
              </a:rPr>
              <a:t>Activation Layer</a:t>
            </a:r>
            <a:r>
              <a:rPr lang="en-US" dirty="0"/>
              <a:t>: this layer add nonlinearity to the network. it will apply an element-wise activation function to the output of the convolution layer. Some common activation functions are </a:t>
            </a:r>
            <a:r>
              <a:rPr lang="en-US" b="1" dirty="0"/>
              <a:t>RELU</a:t>
            </a:r>
            <a:r>
              <a:rPr lang="en-US" dirty="0"/>
              <a:t>: max(0, x),  </a:t>
            </a:r>
            <a:r>
              <a:rPr lang="en-US" b="1" dirty="0"/>
              <a:t>Tanh</a:t>
            </a:r>
            <a:r>
              <a:rPr lang="en-US" dirty="0"/>
              <a:t>, </a:t>
            </a:r>
            <a:r>
              <a:rPr lang="en-US" b="1" dirty="0"/>
              <a:t>Leaky RELU</a:t>
            </a:r>
            <a:r>
              <a:rPr lang="en-US" dirty="0"/>
              <a:t>, etc. </a:t>
            </a:r>
          </a:p>
          <a:p>
            <a:pPr fontAlgn="base"/>
            <a:r>
              <a:rPr lang="en-US" b="1" u="sng" dirty="0">
                <a:hlinkClick r:id="rId4"/>
              </a:rPr>
              <a:t>Pooling layer</a:t>
            </a:r>
            <a:r>
              <a:rPr lang="en-US" dirty="0"/>
              <a:t>: This layer is periodically inserted in the </a:t>
            </a:r>
            <a:r>
              <a:rPr lang="en-US" dirty="0" err="1"/>
              <a:t>covnets</a:t>
            </a:r>
            <a:r>
              <a:rPr lang="en-US" dirty="0"/>
              <a:t> and its main function is to reduce the size of volume which makes the computation fast reduces memory and also prevents overfitting. Two common types of pooling layers are </a:t>
            </a:r>
            <a:r>
              <a:rPr lang="en-US" b="1" dirty="0"/>
              <a:t>max pooling</a:t>
            </a:r>
            <a:r>
              <a:rPr lang="en-US" dirty="0"/>
              <a:t> and </a:t>
            </a:r>
            <a:r>
              <a:rPr lang="en-US" b="1" dirty="0"/>
              <a:t>average pooling</a:t>
            </a:r>
            <a:r>
              <a:rPr lang="en-US" dirty="0"/>
              <a:t>. If we use a max pool with 2 x 2 filters and stride 2, the resultant volume will be of dimension 16x16x12. </a:t>
            </a:r>
          </a:p>
          <a:p>
            <a:pPr fontAlgn="base"/>
            <a:r>
              <a:rPr lang="en-US" b="1" dirty="0"/>
              <a:t>Flattening: </a:t>
            </a:r>
            <a:r>
              <a:rPr lang="en-US" dirty="0"/>
              <a:t>The resulting feature maps are flattened into a one-dimensional vector after the convolution and pooling layers so they can be passed into a completely linked layer for categorization or regression.</a:t>
            </a:r>
          </a:p>
          <a:p>
            <a:pPr fontAlgn="base"/>
            <a:r>
              <a:rPr lang="en-US" b="1" dirty="0"/>
              <a:t>Fully Connected Layers: </a:t>
            </a:r>
            <a:r>
              <a:rPr lang="en-US" dirty="0"/>
              <a:t>It takes the input from the previous layer and computes the final classification or regression task.</a:t>
            </a:r>
          </a:p>
          <a:p>
            <a:pPr fontAlgn="base"/>
            <a:endParaRPr lang="en-US" dirty="0"/>
          </a:p>
        </p:txBody>
      </p:sp>
    </p:spTree>
    <p:extLst>
      <p:ext uri="{BB962C8B-B14F-4D97-AF65-F5344CB8AC3E}">
        <p14:creationId xmlns:p14="http://schemas.microsoft.com/office/powerpoint/2010/main" val="34439415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3D53A31-48A3-3120-623E-2927931E2B53}"/>
              </a:ext>
            </a:extLst>
          </p:cNvPr>
          <p:cNvPicPr>
            <a:picLocks noChangeAspect="1"/>
          </p:cNvPicPr>
          <p:nvPr/>
        </p:nvPicPr>
        <p:blipFill>
          <a:blip r:embed="rId2"/>
          <a:stretch>
            <a:fillRect/>
          </a:stretch>
        </p:blipFill>
        <p:spPr>
          <a:xfrm>
            <a:off x="0" y="515299"/>
            <a:ext cx="12188825" cy="5827401"/>
          </a:xfrm>
          <a:prstGeom prst="rect">
            <a:avLst/>
          </a:prstGeom>
        </p:spPr>
      </p:pic>
    </p:spTree>
    <p:extLst>
      <p:ext uri="{BB962C8B-B14F-4D97-AF65-F5344CB8AC3E}">
        <p14:creationId xmlns:p14="http://schemas.microsoft.com/office/powerpoint/2010/main" val="14873856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FF90699-1826-1C0C-F1E4-0187CFDCA8AE}"/>
              </a:ext>
            </a:extLst>
          </p:cNvPr>
          <p:cNvPicPr>
            <a:picLocks noChangeAspect="1"/>
          </p:cNvPicPr>
          <p:nvPr/>
        </p:nvPicPr>
        <p:blipFill>
          <a:blip r:embed="rId2"/>
          <a:stretch>
            <a:fillRect/>
          </a:stretch>
        </p:blipFill>
        <p:spPr>
          <a:xfrm>
            <a:off x="6627812" y="742022"/>
            <a:ext cx="5009384" cy="5506378"/>
          </a:xfrm>
          <a:prstGeom prst="rect">
            <a:avLst/>
          </a:prstGeom>
        </p:spPr>
      </p:pic>
      <p:sp>
        <p:nvSpPr>
          <p:cNvPr id="4" name="Title 3">
            <a:extLst>
              <a:ext uri="{FF2B5EF4-FFF2-40B4-BE49-F238E27FC236}">
                <a16:creationId xmlns:a16="http://schemas.microsoft.com/office/drawing/2014/main" id="{4E39A64B-ED36-D422-C1CB-B98E9D9E3DC8}"/>
              </a:ext>
            </a:extLst>
          </p:cNvPr>
          <p:cNvSpPr>
            <a:spLocks noGrp="1"/>
          </p:cNvSpPr>
          <p:nvPr>
            <p:ph type="title"/>
          </p:nvPr>
        </p:nvSpPr>
        <p:spPr>
          <a:xfrm>
            <a:off x="379412" y="513422"/>
            <a:ext cx="5486400" cy="1620178"/>
          </a:xfrm>
        </p:spPr>
        <p:txBody>
          <a:bodyPr>
            <a:noAutofit/>
          </a:bodyPr>
          <a:lstStyle/>
          <a:p>
            <a:r>
              <a:rPr lang="en-US" sz="2400" b="1" dirty="0"/>
              <a:t>Example – Applying CNN to an Image</a:t>
            </a:r>
            <a:br>
              <a:rPr lang="en-US" sz="2400" b="1" dirty="0"/>
            </a:br>
            <a:r>
              <a:rPr lang="en-US" sz="2400" b="1" dirty="0"/>
              <a:t>https://colab.research.google.com/drive/1_Stcp42QU_89o9rewZyulEk0t2U7UWuF?authuser=7</a:t>
            </a:r>
            <a:endParaRPr lang="en-US" sz="2400" dirty="0"/>
          </a:p>
        </p:txBody>
      </p:sp>
      <p:sp>
        <p:nvSpPr>
          <p:cNvPr id="7" name="TextBox 6">
            <a:extLst>
              <a:ext uri="{FF2B5EF4-FFF2-40B4-BE49-F238E27FC236}">
                <a16:creationId xmlns:a16="http://schemas.microsoft.com/office/drawing/2014/main" id="{7EF37FAD-826C-A795-FB5C-2E0A064A7835}"/>
              </a:ext>
            </a:extLst>
          </p:cNvPr>
          <p:cNvSpPr txBox="1"/>
          <p:nvPr/>
        </p:nvSpPr>
        <p:spPr>
          <a:xfrm>
            <a:off x="379412" y="2133600"/>
            <a:ext cx="6092574" cy="3785652"/>
          </a:xfrm>
          <a:prstGeom prst="rect">
            <a:avLst/>
          </a:prstGeom>
          <a:noFill/>
          <a:ln>
            <a:solidFill>
              <a:schemeClr val="accent1">
                <a:lumMod val="20000"/>
                <a:lumOff val="80000"/>
              </a:schemeClr>
            </a:solidFill>
          </a:ln>
        </p:spPr>
        <p:txBody>
          <a:bodyPr wrap="square">
            <a:spAutoFit/>
          </a:bodyPr>
          <a:lstStyle/>
          <a:p>
            <a:pPr marL="342900" indent="-342900" algn="l" fontAlgn="base">
              <a:buFont typeface="+mj-lt"/>
              <a:buAutoNum type="arabicPeriod"/>
            </a:pPr>
            <a:endParaRPr lang="en-US" sz="2000" b="1" i="0" dirty="0">
              <a:solidFill>
                <a:srgbClr val="273239"/>
              </a:solidFill>
              <a:effectLst/>
              <a:latin typeface="Nunito" pitchFamily="2" charset="0"/>
            </a:endParaRPr>
          </a:p>
          <a:p>
            <a:pPr marL="342900" indent="-342900" algn="l" fontAlgn="base">
              <a:buFont typeface="+mj-lt"/>
              <a:buAutoNum type="arabicPeriod"/>
            </a:pPr>
            <a:r>
              <a:rPr lang="en-US" sz="2000" b="0" i="0" dirty="0">
                <a:solidFill>
                  <a:srgbClr val="273239"/>
                </a:solidFill>
                <a:effectLst/>
                <a:latin typeface="Nunito" pitchFamily="2" charset="0"/>
              </a:rPr>
              <a:t>import the necessary libraries</a:t>
            </a:r>
          </a:p>
          <a:p>
            <a:pPr marL="342900" indent="-342900" algn="l" fontAlgn="base">
              <a:buFont typeface="+mj-lt"/>
              <a:buAutoNum type="arabicPeriod"/>
            </a:pPr>
            <a:r>
              <a:rPr lang="en-US" sz="2000" b="0" i="0" dirty="0">
                <a:solidFill>
                  <a:srgbClr val="273239"/>
                </a:solidFill>
                <a:effectLst/>
                <a:latin typeface="Nunito" pitchFamily="2" charset="0"/>
              </a:rPr>
              <a:t>set the parameter</a:t>
            </a:r>
          </a:p>
          <a:p>
            <a:pPr marL="342900" indent="-342900" algn="l" fontAlgn="base">
              <a:buFont typeface="+mj-lt"/>
              <a:buAutoNum type="arabicPeriod"/>
            </a:pPr>
            <a:r>
              <a:rPr lang="en-US" sz="2000" b="0" i="0" dirty="0">
                <a:solidFill>
                  <a:srgbClr val="273239"/>
                </a:solidFill>
                <a:effectLst/>
                <a:latin typeface="Nunito" pitchFamily="2" charset="0"/>
              </a:rPr>
              <a:t>define the kernel</a:t>
            </a:r>
          </a:p>
          <a:p>
            <a:pPr marL="342900" indent="-342900" algn="l" fontAlgn="base">
              <a:buFont typeface="+mj-lt"/>
              <a:buAutoNum type="arabicPeriod"/>
            </a:pPr>
            <a:r>
              <a:rPr lang="en-US" sz="2000" b="0" i="0" dirty="0">
                <a:solidFill>
                  <a:srgbClr val="273239"/>
                </a:solidFill>
                <a:effectLst/>
                <a:latin typeface="Nunito" pitchFamily="2" charset="0"/>
              </a:rPr>
              <a:t>Load the image and plot it.</a:t>
            </a:r>
          </a:p>
          <a:p>
            <a:pPr marL="342900" indent="-342900" algn="l" fontAlgn="base">
              <a:buFont typeface="+mj-lt"/>
              <a:buAutoNum type="arabicPeriod"/>
            </a:pPr>
            <a:r>
              <a:rPr lang="en-US" sz="2000" b="0" i="0" dirty="0">
                <a:solidFill>
                  <a:srgbClr val="273239"/>
                </a:solidFill>
                <a:effectLst/>
                <a:latin typeface="Nunito" pitchFamily="2" charset="0"/>
              </a:rPr>
              <a:t>Reformat the image </a:t>
            </a:r>
          </a:p>
          <a:p>
            <a:pPr marL="342900" indent="-342900" algn="l" fontAlgn="base">
              <a:buFont typeface="+mj-lt"/>
              <a:buAutoNum type="arabicPeriod"/>
            </a:pPr>
            <a:r>
              <a:rPr lang="en-US" sz="2000" b="0" i="0" dirty="0">
                <a:solidFill>
                  <a:srgbClr val="273239"/>
                </a:solidFill>
                <a:effectLst/>
                <a:latin typeface="Nunito" pitchFamily="2" charset="0"/>
              </a:rPr>
              <a:t>Apply convolution layer operation and plot the output image.</a:t>
            </a:r>
          </a:p>
          <a:p>
            <a:pPr marL="342900" indent="-342900" algn="l" fontAlgn="base">
              <a:buFont typeface="+mj-lt"/>
              <a:buAutoNum type="arabicPeriod"/>
            </a:pPr>
            <a:r>
              <a:rPr lang="en-US" sz="2000" b="0" i="0" dirty="0">
                <a:solidFill>
                  <a:srgbClr val="273239"/>
                </a:solidFill>
                <a:effectLst/>
                <a:latin typeface="Nunito" pitchFamily="2" charset="0"/>
              </a:rPr>
              <a:t>Apply activation layer operation and plot the output image.</a:t>
            </a:r>
          </a:p>
          <a:p>
            <a:pPr marL="342900" indent="-342900" algn="l" fontAlgn="base">
              <a:buFont typeface="+mj-lt"/>
              <a:buAutoNum type="arabicPeriod"/>
            </a:pPr>
            <a:r>
              <a:rPr lang="en-US" sz="2000" b="0" i="0" dirty="0">
                <a:solidFill>
                  <a:srgbClr val="273239"/>
                </a:solidFill>
                <a:effectLst/>
                <a:latin typeface="Nunito" pitchFamily="2" charset="0"/>
              </a:rPr>
              <a:t>Apply pooling layer operation and plot the output image.</a:t>
            </a:r>
          </a:p>
        </p:txBody>
      </p:sp>
    </p:spTree>
    <p:extLst>
      <p:ext uri="{BB962C8B-B14F-4D97-AF65-F5344CB8AC3E}">
        <p14:creationId xmlns:p14="http://schemas.microsoft.com/office/powerpoint/2010/main" val="3468139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DCB974-26D0-292F-384D-255A651E2F34}"/>
              </a:ext>
            </a:extLst>
          </p:cNvPr>
          <p:cNvSpPr>
            <a:spLocks noGrp="1"/>
          </p:cNvSpPr>
          <p:nvPr>
            <p:ph type="title"/>
          </p:nvPr>
        </p:nvSpPr>
        <p:spPr/>
        <p:txBody>
          <a:bodyPr/>
          <a:lstStyle/>
          <a:p>
            <a:r>
              <a:rPr lang="en-US" b="1" dirty="0"/>
              <a:t>Recurrent Neural Networks</a:t>
            </a:r>
            <a:br>
              <a:rPr lang="en-US" b="1" dirty="0"/>
            </a:br>
            <a:r>
              <a:rPr lang="en-US" b="1" dirty="0"/>
              <a:t>(RNN)</a:t>
            </a:r>
            <a:endParaRPr lang="en-US" dirty="0"/>
          </a:p>
        </p:txBody>
      </p:sp>
      <p:sp>
        <p:nvSpPr>
          <p:cNvPr id="3" name="Text Placeholder 2">
            <a:extLst>
              <a:ext uri="{FF2B5EF4-FFF2-40B4-BE49-F238E27FC236}">
                <a16:creationId xmlns:a16="http://schemas.microsoft.com/office/drawing/2014/main" id="{AE0E916F-746F-113F-AB0C-EACDDBEE9F2A}"/>
              </a:ext>
            </a:extLst>
          </p:cNvPr>
          <p:cNvSpPr>
            <a:spLocks noGrp="1"/>
          </p:cNvSpPr>
          <p:nvPr>
            <p:ph type="body" idx="1"/>
          </p:nvPr>
        </p:nvSpPr>
        <p:spPr/>
        <p:txBody>
          <a:bodyPr/>
          <a:lstStyle/>
          <a:p>
            <a:r>
              <a:rPr lang="en-US" dirty="0"/>
              <a:t>https://colab.research.google.com/drive/1dPwuePS6wHi4h5soUhrVw7Ju5fuSJn4g?authuser=7</a:t>
            </a:r>
          </a:p>
        </p:txBody>
      </p:sp>
    </p:spTree>
    <p:extLst>
      <p:ext uri="{BB962C8B-B14F-4D97-AF65-F5344CB8AC3E}">
        <p14:creationId xmlns:p14="http://schemas.microsoft.com/office/powerpoint/2010/main" val="2240309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23CAFA-A5E4-24DA-B52A-49E4BDA52566}"/>
              </a:ext>
            </a:extLst>
          </p:cNvPr>
          <p:cNvSpPr>
            <a:spLocks noGrp="1"/>
          </p:cNvSpPr>
          <p:nvPr>
            <p:ph type="title"/>
          </p:nvPr>
        </p:nvSpPr>
        <p:spPr/>
        <p:txBody>
          <a:bodyPr/>
          <a:lstStyle/>
          <a:p>
            <a:pPr algn="ctr"/>
            <a:r>
              <a:rPr lang="en-US" b="1" dirty="0"/>
              <a:t>Introduction to RNN</a:t>
            </a:r>
            <a:br>
              <a:rPr lang="en-US" b="1" dirty="0"/>
            </a:br>
            <a:endParaRPr lang="en-US" dirty="0"/>
          </a:p>
        </p:txBody>
      </p:sp>
      <p:sp>
        <p:nvSpPr>
          <p:cNvPr id="3" name="Content Placeholder 2">
            <a:extLst>
              <a:ext uri="{FF2B5EF4-FFF2-40B4-BE49-F238E27FC236}">
                <a16:creationId xmlns:a16="http://schemas.microsoft.com/office/drawing/2014/main" id="{A3E513C5-92BE-19BD-6DCE-60D1C8D8FDE6}"/>
              </a:ext>
            </a:extLst>
          </p:cNvPr>
          <p:cNvSpPr>
            <a:spLocks noGrp="1"/>
          </p:cNvSpPr>
          <p:nvPr>
            <p:ph idx="1"/>
          </p:nvPr>
        </p:nvSpPr>
        <p:spPr>
          <a:xfrm>
            <a:off x="303212" y="1730764"/>
            <a:ext cx="3886200" cy="3831836"/>
          </a:xfrm>
        </p:spPr>
        <p:txBody>
          <a:bodyPr>
            <a:normAutofit/>
          </a:bodyPr>
          <a:lstStyle/>
          <a:p>
            <a:pPr marL="0" indent="0">
              <a:buNone/>
            </a:pPr>
            <a:r>
              <a:rPr lang="en-US" dirty="0"/>
              <a:t>Recurrent Neural Networks (RNNs) differ from regular neural networks in how they process information. While standard neural networks pass information in one direction i.e. from input to output, RNNs feed information back into the network at each step.</a:t>
            </a:r>
          </a:p>
        </p:txBody>
      </p:sp>
      <p:pic>
        <p:nvPicPr>
          <p:cNvPr id="5" name="Picture 4">
            <a:extLst>
              <a:ext uri="{FF2B5EF4-FFF2-40B4-BE49-F238E27FC236}">
                <a16:creationId xmlns:a16="http://schemas.microsoft.com/office/drawing/2014/main" id="{493F1717-2546-7ABE-0B98-5A9F0E580440}"/>
              </a:ext>
            </a:extLst>
          </p:cNvPr>
          <p:cNvPicPr>
            <a:picLocks noChangeAspect="1"/>
          </p:cNvPicPr>
          <p:nvPr/>
        </p:nvPicPr>
        <p:blipFill>
          <a:blip r:embed="rId2"/>
          <a:stretch>
            <a:fillRect/>
          </a:stretch>
        </p:blipFill>
        <p:spPr>
          <a:xfrm>
            <a:off x="4494212" y="1676400"/>
            <a:ext cx="7543800" cy="3256043"/>
          </a:xfrm>
          <a:prstGeom prst="rect">
            <a:avLst/>
          </a:prstGeom>
        </p:spPr>
      </p:pic>
    </p:spTree>
    <p:extLst>
      <p:ext uri="{BB962C8B-B14F-4D97-AF65-F5344CB8AC3E}">
        <p14:creationId xmlns:p14="http://schemas.microsoft.com/office/powerpoint/2010/main" val="109781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082A35-A501-3E06-18CF-A683D8D5B558}"/>
              </a:ext>
            </a:extLst>
          </p:cNvPr>
          <p:cNvPicPr>
            <a:picLocks noChangeAspect="1"/>
          </p:cNvPicPr>
          <p:nvPr/>
        </p:nvPicPr>
        <p:blipFill>
          <a:blip r:embed="rId2"/>
          <a:stretch>
            <a:fillRect/>
          </a:stretch>
        </p:blipFill>
        <p:spPr>
          <a:xfrm>
            <a:off x="1374116" y="1256997"/>
            <a:ext cx="9440592" cy="4344006"/>
          </a:xfrm>
          <a:prstGeom prst="rect">
            <a:avLst/>
          </a:prstGeom>
        </p:spPr>
      </p:pic>
    </p:spTree>
    <p:extLst>
      <p:ext uri="{BB962C8B-B14F-4D97-AF65-F5344CB8AC3E}">
        <p14:creationId xmlns:p14="http://schemas.microsoft.com/office/powerpoint/2010/main" val="3919626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21BEB2-6D36-8893-85C4-9497019CF0D3}"/>
              </a:ext>
            </a:extLst>
          </p:cNvPr>
          <p:cNvSpPr>
            <a:spLocks noGrp="1"/>
          </p:cNvSpPr>
          <p:nvPr>
            <p:ph type="title"/>
          </p:nvPr>
        </p:nvSpPr>
        <p:spPr/>
        <p:txBody>
          <a:bodyPr/>
          <a:lstStyle/>
          <a:p>
            <a:r>
              <a:rPr lang="en-US" dirty="0"/>
              <a:t>RNN Example</a:t>
            </a:r>
          </a:p>
        </p:txBody>
      </p:sp>
      <p:sp>
        <p:nvSpPr>
          <p:cNvPr id="3" name="Content Placeholder 2">
            <a:extLst>
              <a:ext uri="{FF2B5EF4-FFF2-40B4-BE49-F238E27FC236}">
                <a16:creationId xmlns:a16="http://schemas.microsoft.com/office/drawing/2014/main" id="{F7B3F8A2-A75D-ED7E-843B-13FE515A1B0C}"/>
              </a:ext>
            </a:extLst>
          </p:cNvPr>
          <p:cNvSpPr>
            <a:spLocks noGrp="1"/>
          </p:cNvSpPr>
          <p:nvPr>
            <p:ph idx="1"/>
          </p:nvPr>
        </p:nvSpPr>
        <p:spPr/>
        <p:txBody>
          <a:bodyPr/>
          <a:lstStyle/>
          <a:p>
            <a:pPr marL="0" indent="0">
              <a:buNone/>
            </a:pPr>
            <a:r>
              <a:rPr lang="en-US" dirty="0"/>
              <a:t>Imagine reading a sentence and you try to predict the next word, you don’t rely only on the current word but also remember the words that came before. RNNs work similarly by “remembering” past information and passing the output from one step as input to the next </a:t>
            </a:r>
            <a:r>
              <a:rPr lang="en-US" dirty="0" err="1"/>
              <a:t>i.e</a:t>
            </a:r>
            <a:r>
              <a:rPr lang="en-US" dirty="0"/>
              <a:t> it considers all the earlier words to choose the most likely next word. This memory of previous steps helps the network understand context and make better predictions.</a:t>
            </a:r>
          </a:p>
        </p:txBody>
      </p:sp>
    </p:spTree>
    <p:extLst>
      <p:ext uri="{BB962C8B-B14F-4D97-AF65-F5344CB8AC3E}">
        <p14:creationId xmlns:p14="http://schemas.microsoft.com/office/powerpoint/2010/main" val="39262927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558597-152D-C9E8-111E-CB1B2A998293}"/>
              </a:ext>
            </a:extLst>
          </p:cNvPr>
          <p:cNvSpPr>
            <a:spLocks noGrp="1"/>
          </p:cNvSpPr>
          <p:nvPr>
            <p:ph type="title"/>
          </p:nvPr>
        </p:nvSpPr>
        <p:spPr>
          <a:xfrm>
            <a:off x="1522643" y="188735"/>
            <a:ext cx="9143538" cy="1066800"/>
          </a:xfrm>
        </p:spPr>
        <p:txBody>
          <a:bodyPr/>
          <a:lstStyle/>
          <a:p>
            <a:r>
              <a:rPr lang="en-US" dirty="0"/>
              <a:t>Components of Neural Network</a:t>
            </a:r>
          </a:p>
        </p:txBody>
      </p:sp>
      <p:sp>
        <p:nvSpPr>
          <p:cNvPr id="3" name="Content Placeholder 2">
            <a:extLst>
              <a:ext uri="{FF2B5EF4-FFF2-40B4-BE49-F238E27FC236}">
                <a16:creationId xmlns:a16="http://schemas.microsoft.com/office/drawing/2014/main" id="{06506F7B-5262-DE07-5362-FE8F7F6CADA8}"/>
              </a:ext>
            </a:extLst>
          </p:cNvPr>
          <p:cNvSpPr>
            <a:spLocks noGrp="1"/>
          </p:cNvSpPr>
          <p:nvPr>
            <p:ph idx="1"/>
          </p:nvPr>
        </p:nvSpPr>
        <p:spPr>
          <a:xfrm>
            <a:off x="303213" y="1676400"/>
            <a:ext cx="5791199" cy="4267200"/>
          </a:xfrm>
        </p:spPr>
        <p:txBody>
          <a:bodyPr>
            <a:normAutofit fontScale="62500" lnSpcReduction="20000"/>
          </a:bodyPr>
          <a:lstStyle/>
          <a:p>
            <a:pPr fontAlgn="base"/>
            <a:r>
              <a:rPr lang="en-US" sz="3400" b="1" dirty="0"/>
              <a:t>Neurons</a:t>
            </a:r>
            <a:r>
              <a:rPr lang="en-US" sz="3400" dirty="0"/>
              <a:t>: The basic units that receive inputs, each neuron is governed by a threshold and an activation function.</a:t>
            </a:r>
          </a:p>
          <a:p>
            <a:pPr fontAlgn="base"/>
            <a:r>
              <a:rPr lang="en-US" sz="3400" b="1" dirty="0"/>
              <a:t>Connections</a:t>
            </a:r>
            <a:r>
              <a:rPr lang="en-US" sz="3400" dirty="0"/>
              <a:t>: Links between neurons that carry information, regulated by weights and biases.</a:t>
            </a:r>
          </a:p>
          <a:p>
            <a:pPr fontAlgn="base"/>
            <a:r>
              <a:rPr lang="en-US" sz="3400" b="1" dirty="0"/>
              <a:t>Weights and Biases</a:t>
            </a:r>
            <a:r>
              <a:rPr lang="en-US" sz="3400" dirty="0"/>
              <a:t>: These parameters determine the strength and influence of connections.</a:t>
            </a:r>
          </a:p>
          <a:p>
            <a:pPr fontAlgn="base"/>
            <a:r>
              <a:rPr lang="en-US" sz="3400" b="1" dirty="0"/>
              <a:t>Propagation Functions</a:t>
            </a:r>
            <a:r>
              <a:rPr lang="en-US" sz="3400" dirty="0"/>
              <a:t>: Mechanisms that help process and transfer data across layers of neurons.</a:t>
            </a:r>
          </a:p>
          <a:p>
            <a:pPr fontAlgn="base"/>
            <a:r>
              <a:rPr lang="en-US" sz="3400" b="1" dirty="0"/>
              <a:t>Learning Rule</a:t>
            </a:r>
            <a:r>
              <a:rPr lang="en-US" sz="3400" dirty="0"/>
              <a:t>: The method that adjusts weights and biases over time to improve accuracy.</a:t>
            </a:r>
          </a:p>
        </p:txBody>
      </p:sp>
      <p:pic>
        <p:nvPicPr>
          <p:cNvPr id="5" name="Picture 4">
            <a:extLst>
              <a:ext uri="{FF2B5EF4-FFF2-40B4-BE49-F238E27FC236}">
                <a16:creationId xmlns:a16="http://schemas.microsoft.com/office/drawing/2014/main" id="{472C79CA-E4C2-2EAA-1E8E-E9389BA770DD}"/>
              </a:ext>
            </a:extLst>
          </p:cNvPr>
          <p:cNvPicPr>
            <a:picLocks noChangeAspect="1"/>
          </p:cNvPicPr>
          <p:nvPr/>
        </p:nvPicPr>
        <p:blipFill>
          <a:blip r:embed="rId2"/>
          <a:stretch>
            <a:fillRect/>
          </a:stretch>
        </p:blipFill>
        <p:spPr>
          <a:xfrm>
            <a:off x="6246812" y="2016252"/>
            <a:ext cx="5638800" cy="2825495"/>
          </a:xfrm>
          <a:prstGeom prst="rect">
            <a:avLst/>
          </a:prstGeom>
          <a:noFill/>
        </p:spPr>
      </p:pic>
    </p:spTree>
    <p:extLst>
      <p:ext uri="{BB962C8B-B14F-4D97-AF65-F5344CB8AC3E}">
        <p14:creationId xmlns:p14="http://schemas.microsoft.com/office/powerpoint/2010/main" val="20091851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28B8B6-9856-E77E-D8D6-4E0B7A377E04}"/>
              </a:ext>
            </a:extLst>
          </p:cNvPr>
          <p:cNvSpPr>
            <a:spLocks noGrp="1"/>
          </p:cNvSpPr>
          <p:nvPr>
            <p:ph type="title"/>
          </p:nvPr>
        </p:nvSpPr>
        <p:spPr/>
        <p:txBody>
          <a:bodyPr/>
          <a:lstStyle/>
          <a:p>
            <a:r>
              <a:rPr lang="en-US" b="1" dirty="0"/>
              <a:t>Components of RNNs</a:t>
            </a:r>
            <a:br>
              <a:rPr lang="en-US" b="1" dirty="0"/>
            </a:br>
            <a:endParaRPr lang="en-US" dirty="0"/>
          </a:p>
        </p:txBody>
      </p:sp>
      <p:sp>
        <p:nvSpPr>
          <p:cNvPr id="3" name="Content Placeholder 2">
            <a:extLst>
              <a:ext uri="{FF2B5EF4-FFF2-40B4-BE49-F238E27FC236}">
                <a16:creationId xmlns:a16="http://schemas.microsoft.com/office/drawing/2014/main" id="{F4DA8680-4C46-5F57-B6F1-8CC32A688BF1}"/>
              </a:ext>
            </a:extLst>
          </p:cNvPr>
          <p:cNvSpPr>
            <a:spLocks noGrp="1"/>
          </p:cNvSpPr>
          <p:nvPr>
            <p:ph idx="1"/>
          </p:nvPr>
        </p:nvSpPr>
        <p:spPr/>
        <p:txBody>
          <a:bodyPr/>
          <a:lstStyle/>
          <a:p>
            <a:pPr marL="457200" indent="-457200">
              <a:buFont typeface="+mj-lt"/>
              <a:buAutoNum type="arabicPeriod"/>
            </a:pPr>
            <a:r>
              <a:rPr lang="en-US" dirty="0"/>
              <a:t>Recurrent Neurons</a:t>
            </a:r>
          </a:p>
          <a:p>
            <a:pPr marL="457200" indent="-457200">
              <a:buFont typeface="+mj-lt"/>
              <a:buAutoNum type="arabicPeriod"/>
            </a:pPr>
            <a:r>
              <a:rPr lang="en-US" dirty="0"/>
              <a:t>RNN Unfolding</a:t>
            </a:r>
          </a:p>
        </p:txBody>
      </p:sp>
    </p:spTree>
    <p:extLst>
      <p:ext uri="{BB962C8B-B14F-4D97-AF65-F5344CB8AC3E}">
        <p14:creationId xmlns:p14="http://schemas.microsoft.com/office/powerpoint/2010/main" val="25584505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7B880-26FD-15AB-9CC8-06F6543BE93D}"/>
              </a:ext>
            </a:extLst>
          </p:cNvPr>
          <p:cNvSpPr>
            <a:spLocks noGrp="1"/>
          </p:cNvSpPr>
          <p:nvPr>
            <p:ph type="title"/>
          </p:nvPr>
        </p:nvSpPr>
        <p:spPr/>
        <p:txBody>
          <a:bodyPr/>
          <a:lstStyle/>
          <a:p>
            <a:r>
              <a:rPr lang="en-US" b="1" dirty="0"/>
              <a:t>1. Recurrent Neurons</a:t>
            </a:r>
            <a:br>
              <a:rPr lang="en-US" b="1" dirty="0"/>
            </a:br>
            <a:endParaRPr lang="en-US" dirty="0"/>
          </a:p>
        </p:txBody>
      </p:sp>
      <p:sp>
        <p:nvSpPr>
          <p:cNvPr id="3" name="Content Placeholder 2">
            <a:extLst>
              <a:ext uri="{FF2B5EF4-FFF2-40B4-BE49-F238E27FC236}">
                <a16:creationId xmlns:a16="http://schemas.microsoft.com/office/drawing/2014/main" id="{7238DAB2-AAC1-88AC-A60F-89B21FB3E79C}"/>
              </a:ext>
            </a:extLst>
          </p:cNvPr>
          <p:cNvSpPr>
            <a:spLocks noGrp="1"/>
          </p:cNvSpPr>
          <p:nvPr>
            <p:ph idx="1"/>
          </p:nvPr>
        </p:nvSpPr>
        <p:spPr>
          <a:xfrm>
            <a:off x="1293812" y="1676400"/>
            <a:ext cx="5409736" cy="3697465"/>
          </a:xfrm>
        </p:spPr>
        <p:txBody>
          <a:bodyPr>
            <a:normAutofit/>
          </a:bodyPr>
          <a:lstStyle/>
          <a:p>
            <a:pPr marL="0" indent="0">
              <a:buNone/>
            </a:pPr>
            <a:r>
              <a:rPr lang="en-US" sz="2800" dirty="0"/>
              <a:t>The fundamental processing unit in RNN is a Recurrent Unit</a:t>
            </a:r>
            <a:r>
              <a:rPr lang="en-US" sz="2800" b="1" dirty="0"/>
              <a:t>.</a:t>
            </a:r>
            <a:r>
              <a:rPr lang="en-US" sz="2800" dirty="0"/>
              <a:t> They hold a hidden state that maintains information about previous inputs in a sequence. Recurrent units can "remember" information from prior steps by feeding back their hidden state, allowing them to capture dependencies across time.</a:t>
            </a:r>
          </a:p>
        </p:txBody>
      </p:sp>
      <p:pic>
        <p:nvPicPr>
          <p:cNvPr id="5" name="Picture 4">
            <a:extLst>
              <a:ext uri="{FF2B5EF4-FFF2-40B4-BE49-F238E27FC236}">
                <a16:creationId xmlns:a16="http://schemas.microsoft.com/office/drawing/2014/main" id="{E4412F8E-9427-4977-BC59-374C8FD4FC37}"/>
              </a:ext>
            </a:extLst>
          </p:cNvPr>
          <p:cNvPicPr>
            <a:picLocks noChangeAspect="1"/>
          </p:cNvPicPr>
          <p:nvPr/>
        </p:nvPicPr>
        <p:blipFill>
          <a:blip r:embed="rId2"/>
          <a:stretch>
            <a:fillRect/>
          </a:stretch>
        </p:blipFill>
        <p:spPr>
          <a:xfrm>
            <a:off x="7923212" y="1676400"/>
            <a:ext cx="3200400" cy="3790545"/>
          </a:xfrm>
          <a:prstGeom prst="rect">
            <a:avLst/>
          </a:prstGeom>
        </p:spPr>
      </p:pic>
    </p:spTree>
    <p:extLst>
      <p:ext uri="{BB962C8B-B14F-4D97-AF65-F5344CB8AC3E}">
        <p14:creationId xmlns:p14="http://schemas.microsoft.com/office/powerpoint/2010/main" val="753511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F21BB2-8F82-6E8A-448E-991C9D79FC05}"/>
              </a:ext>
            </a:extLst>
          </p:cNvPr>
          <p:cNvSpPr>
            <a:spLocks noGrp="1"/>
          </p:cNvSpPr>
          <p:nvPr>
            <p:ph type="title"/>
          </p:nvPr>
        </p:nvSpPr>
        <p:spPr/>
        <p:txBody>
          <a:bodyPr/>
          <a:lstStyle/>
          <a:p>
            <a:pPr algn="ctr"/>
            <a:r>
              <a:rPr lang="en-US" b="1" dirty="0"/>
              <a:t>2. RNN Unfolding</a:t>
            </a:r>
            <a:br>
              <a:rPr lang="en-US" b="1" dirty="0"/>
            </a:br>
            <a:endParaRPr lang="en-US" dirty="0"/>
          </a:p>
        </p:txBody>
      </p:sp>
      <p:sp>
        <p:nvSpPr>
          <p:cNvPr id="3" name="Content Placeholder 2">
            <a:extLst>
              <a:ext uri="{FF2B5EF4-FFF2-40B4-BE49-F238E27FC236}">
                <a16:creationId xmlns:a16="http://schemas.microsoft.com/office/drawing/2014/main" id="{BA48602D-B2E7-72C2-BDB6-7EA962BF9A59}"/>
              </a:ext>
            </a:extLst>
          </p:cNvPr>
          <p:cNvSpPr>
            <a:spLocks noGrp="1"/>
          </p:cNvSpPr>
          <p:nvPr>
            <p:ph idx="1"/>
          </p:nvPr>
        </p:nvSpPr>
        <p:spPr>
          <a:xfrm>
            <a:off x="227012" y="1580267"/>
            <a:ext cx="5334000" cy="4287133"/>
          </a:xfrm>
        </p:spPr>
        <p:txBody>
          <a:bodyPr>
            <a:normAutofit fontScale="92500"/>
          </a:bodyPr>
          <a:lstStyle/>
          <a:p>
            <a:pPr fontAlgn="base"/>
            <a:r>
              <a:rPr lang="en-US" dirty="0"/>
              <a:t>It is the process of expanding the recurrent structure over time steps. During unfolding each step of the sequence is represented as a separate layer in a series illustrating how information flows across each time step.</a:t>
            </a:r>
          </a:p>
          <a:p>
            <a:pPr fontAlgn="base"/>
            <a:r>
              <a:rPr lang="en-US" dirty="0"/>
              <a:t>This unrolling enables </a:t>
            </a:r>
            <a:r>
              <a:rPr lang="en-US" u="sng" dirty="0">
                <a:hlinkClick r:id="rId2"/>
              </a:rPr>
              <a:t>backpropagation through time (BPTT)</a:t>
            </a:r>
            <a:r>
              <a:rPr lang="en-US" dirty="0"/>
              <a:t> a learning process where errors are propagated across time steps to adjust the network’s weights enhancing the RNN’s ability to learn dependencies within sequential data.</a:t>
            </a:r>
          </a:p>
          <a:p>
            <a:endParaRPr lang="en-US" dirty="0"/>
          </a:p>
        </p:txBody>
      </p:sp>
      <p:pic>
        <p:nvPicPr>
          <p:cNvPr id="5" name="Picture 4">
            <a:extLst>
              <a:ext uri="{FF2B5EF4-FFF2-40B4-BE49-F238E27FC236}">
                <a16:creationId xmlns:a16="http://schemas.microsoft.com/office/drawing/2014/main" id="{BD3C7BD3-2D48-B512-8D58-3983E06620DA}"/>
              </a:ext>
            </a:extLst>
          </p:cNvPr>
          <p:cNvPicPr>
            <a:picLocks noChangeAspect="1"/>
          </p:cNvPicPr>
          <p:nvPr/>
        </p:nvPicPr>
        <p:blipFill>
          <a:blip r:embed="rId3"/>
          <a:stretch>
            <a:fillRect/>
          </a:stretch>
        </p:blipFill>
        <p:spPr>
          <a:xfrm>
            <a:off x="5561012" y="1905000"/>
            <a:ext cx="6557165" cy="2772003"/>
          </a:xfrm>
          <a:prstGeom prst="rect">
            <a:avLst/>
          </a:prstGeom>
        </p:spPr>
      </p:pic>
    </p:spTree>
    <p:extLst>
      <p:ext uri="{BB962C8B-B14F-4D97-AF65-F5344CB8AC3E}">
        <p14:creationId xmlns:p14="http://schemas.microsoft.com/office/powerpoint/2010/main" val="18505337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872987-8E55-821D-90A4-06BDE7B2BC58}"/>
              </a:ext>
            </a:extLst>
          </p:cNvPr>
          <p:cNvSpPr>
            <a:spLocks noGrp="1"/>
          </p:cNvSpPr>
          <p:nvPr>
            <p:ph type="title"/>
          </p:nvPr>
        </p:nvSpPr>
        <p:spPr>
          <a:xfrm>
            <a:off x="1522876" y="609600"/>
            <a:ext cx="9143538" cy="381000"/>
          </a:xfrm>
        </p:spPr>
        <p:txBody>
          <a:bodyPr>
            <a:normAutofit fontScale="90000"/>
          </a:bodyPr>
          <a:lstStyle/>
          <a:p>
            <a:r>
              <a:rPr lang="en-US" b="1" dirty="0"/>
              <a:t>Types Of Recurrent Neural Networks</a:t>
            </a:r>
            <a:endParaRPr lang="en-US" dirty="0"/>
          </a:p>
        </p:txBody>
      </p:sp>
      <p:pic>
        <p:nvPicPr>
          <p:cNvPr id="6" name="Picture 5">
            <a:extLst>
              <a:ext uri="{FF2B5EF4-FFF2-40B4-BE49-F238E27FC236}">
                <a16:creationId xmlns:a16="http://schemas.microsoft.com/office/drawing/2014/main" id="{7C076C79-6C51-CA52-47DD-1B939EB8BCCA}"/>
              </a:ext>
            </a:extLst>
          </p:cNvPr>
          <p:cNvPicPr>
            <a:picLocks noChangeAspect="1"/>
          </p:cNvPicPr>
          <p:nvPr/>
        </p:nvPicPr>
        <p:blipFill>
          <a:blip r:embed="rId2"/>
          <a:stretch>
            <a:fillRect/>
          </a:stretch>
        </p:blipFill>
        <p:spPr>
          <a:xfrm>
            <a:off x="75077" y="1721553"/>
            <a:ext cx="2666536" cy="4272367"/>
          </a:xfrm>
          <a:prstGeom prst="rect">
            <a:avLst/>
          </a:prstGeom>
        </p:spPr>
      </p:pic>
      <p:pic>
        <p:nvPicPr>
          <p:cNvPr id="8" name="Picture 7">
            <a:extLst>
              <a:ext uri="{FF2B5EF4-FFF2-40B4-BE49-F238E27FC236}">
                <a16:creationId xmlns:a16="http://schemas.microsoft.com/office/drawing/2014/main" id="{7C79B10C-5368-F3A6-1A09-B035F671E3FF}"/>
              </a:ext>
            </a:extLst>
          </p:cNvPr>
          <p:cNvPicPr>
            <a:picLocks noChangeAspect="1"/>
          </p:cNvPicPr>
          <p:nvPr/>
        </p:nvPicPr>
        <p:blipFill>
          <a:blip r:embed="rId3"/>
          <a:stretch>
            <a:fillRect/>
          </a:stretch>
        </p:blipFill>
        <p:spPr>
          <a:xfrm>
            <a:off x="2854752" y="1737318"/>
            <a:ext cx="3017909" cy="4272367"/>
          </a:xfrm>
          <a:prstGeom prst="rect">
            <a:avLst/>
          </a:prstGeom>
        </p:spPr>
      </p:pic>
      <p:pic>
        <p:nvPicPr>
          <p:cNvPr id="10" name="Picture 9">
            <a:extLst>
              <a:ext uri="{FF2B5EF4-FFF2-40B4-BE49-F238E27FC236}">
                <a16:creationId xmlns:a16="http://schemas.microsoft.com/office/drawing/2014/main" id="{A3E915B7-5162-A338-B482-E979664F1621}"/>
              </a:ext>
            </a:extLst>
          </p:cNvPr>
          <p:cNvPicPr>
            <a:picLocks noChangeAspect="1"/>
          </p:cNvPicPr>
          <p:nvPr/>
        </p:nvPicPr>
        <p:blipFill>
          <a:blip r:embed="rId4"/>
          <a:stretch>
            <a:fillRect/>
          </a:stretch>
        </p:blipFill>
        <p:spPr>
          <a:xfrm>
            <a:off x="6015891" y="1737319"/>
            <a:ext cx="2821721" cy="4272366"/>
          </a:xfrm>
          <a:prstGeom prst="rect">
            <a:avLst/>
          </a:prstGeom>
        </p:spPr>
      </p:pic>
      <p:pic>
        <p:nvPicPr>
          <p:cNvPr id="12" name="Picture 11">
            <a:extLst>
              <a:ext uri="{FF2B5EF4-FFF2-40B4-BE49-F238E27FC236}">
                <a16:creationId xmlns:a16="http://schemas.microsoft.com/office/drawing/2014/main" id="{A85E9B3A-37E2-A4E2-6AB7-B09B294C2CCC}"/>
              </a:ext>
            </a:extLst>
          </p:cNvPr>
          <p:cNvPicPr>
            <a:picLocks noChangeAspect="1"/>
          </p:cNvPicPr>
          <p:nvPr/>
        </p:nvPicPr>
        <p:blipFill>
          <a:blip r:embed="rId5"/>
          <a:stretch>
            <a:fillRect/>
          </a:stretch>
        </p:blipFill>
        <p:spPr>
          <a:xfrm>
            <a:off x="8980842" y="1742957"/>
            <a:ext cx="3059029" cy="4272367"/>
          </a:xfrm>
          <a:prstGeom prst="rect">
            <a:avLst/>
          </a:prstGeom>
        </p:spPr>
      </p:pic>
    </p:spTree>
    <p:extLst>
      <p:ext uri="{BB962C8B-B14F-4D97-AF65-F5344CB8AC3E}">
        <p14:creationId xmlns:p14="http://schemas.microsoft.com/office/powerpoint/2010/main" val="12154707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085FD9-A847-9198-4C22-53EBDB0BDC85}"/>
              </a:ext>
            </a:extLst>
          </p:cNvPr>
          <p:cNvSpPr>
            <a:spLocks noGrp="1"/>
          </p:cNvSpPr>
          <p:nvPr>
            <p:ph type="title"/>
          </p:nvPr>
        </p:nvSpPr>
        <p:spPr/>
        <p:txBody>
          <a:bodyPr/>
          <a:lstStyle/>
          <a:p>
            <a:r>
              <a:rPr lang="en-US" b="1" dirty="0"/>
              <a:t>Variants of Recurrent Neural Networks (RNNs)</a:t>
            </a:r>
            <a:br>
              <a:rPr lang="en-US" b="1" dirty="0"/>
            </a:br>
            <a:endParaRPr lang="en-US" dirty="0"/>
          </a:p>
        </p:txBody>
      </p:sp>
      <p:sp>
        <p:nvSpPr>
          <p:cNvPr id="5" name="Content Placeholder 4">
            <a:extLst>
              <a:ext uri="{FF2B5EF4-FFF2-40B4-BE49-F238E27FC236}">
                <a16:creationId xmlns:a16="http://schemas.microsoft.com/office/drawing/2014/main" id="{3206E165-1C7A-85D6-D8A2-1E954FAD0019}"/>
              </a:ext>
            </a:extLst>
          </p:cNvPr>
          <p:cNvSpPr>
            <a:spLocks noGrp="1"/>
          </p:cNvSpPr>
          <p:nvPr>
            <p:ph idx="1"/>
          </p:nvPr>
        </p:nvSpPr>
        <p:spPr>
          <a:xfrm>
            <a:off x="379412" y="1447800"/>
            <a:ext cx="11353800" cy="4876800"/>
          </a:xfrm>
        </p:spPr>
        <p:txBody>
          <a:bodyPr>
            <a:normAutofit fontScale="77500" lnSpcReduction="20000"/>
          </a:bodyPr>
          <a:lstStyle/>
          <a:p>
            <a:pPr marL="0" indent="0" algn="just" fontAlgn="base">
              <a:buNone/>
            </a:pPr>
            <a:r>
              <a:rPr lang="en-US" b="1" dirty="0"/>
              <a:t>1. Vanilla RNN - </a:t>
            </a:r>
            <a:r>
              <a:rPr lang="en-US" dirty="0"/>
              <a:t>This simplest form of RNN consists of a single hidden layer where weights are shared across time steps. These  are suitable for learning short-term dependencies but are limited by the vanishing gradient  problem, which hampers long-sequence learning.</a:t>
            </a:r>
          </a:p>
          <a:p>
            <a:pPr marL="0" indent="0" algn="just" fontAlgn="base">
              <a:buNone/>
            </a:pPr>
            <a:r>
              <a:rPr lang="en-US" b="1" dirty="0"/>
              <a:t>2. Bidirectional RNNs - </a:t>
            </a:r>
            <a:r>
              <a:rPr lang="en-US" dirty="0"/>
              <a:t>process inputs in both forward and backward directions, capturing both past and future context for each time step. This architecture is ideal for tasks where the entire sequence is available, such as named entity recognition and question answering.</a:t>
            </a:r>
          </a:p>
          <a:p>
            <a:pPr marL="0" indent="0" algn="just" fontAlgn="base">
              <a:buNone/>
            </a:pPr>
            <a:r>
              <a:rPr lang="en-US" b="1" dirty="0"/>
              <a:t>3. Long Short-Term Memory Networks (LSTMs) –</a:t>
            </a:r>
            <a:r>
              <a:rPr lang="en-US" dirty="0"/>
              <a:t> introduce a memory mechanism to overcome the vanishing gradient problem. Each LSTM cell has three gates:</a:t>
            </a:r>
          </a:p>
          <a:p>
            <a:pPr algn="just" fontAlgn="base"/>
            <a:r>
              <a:rPr lang="en-US" b="1" dirty="0"/>
              <a:t>Input Gate</a:t>
            </a:r>
            <a:r>
              <a:rPr lang="en-US" dirty="0"/>
              <a:t>: Controls how much new information should be added to the cell state.</a:t>
            </a:r>
          </a:p>
          <a:p>
            <a:pPr algn="just" fontAlgn="base"/>
            <a:r>
              <a:rPr lang="en-US" b="1" dirty="0"/>
              <a:t>Forget Gate</a:t>
            </a:r>
            <a:r>
              <a:rPr lang="en-US" dirty="0"/>
              <a:t>: Decides what past information should be discarded.</a:t>
            </a:r>
          </a:p>
          <a:p>
            <a:pPr algn="just" fontAlgn="base"/>
            <a:r>
              <a:rPr lang="en-US" b="1" dirty="0"/>
              <a:t>Output Gate</a:t>
            </a:r>
            <a:r>
              <a:rPr lang="en-US" dirty="0"/>
              <a:t>: Regulates what information should be output at the current step. This selective memory enables LSTMs to handle long-term dependencies, making them ideal for tasks where earlier context is critical.</a:t>
            </a:r>
          </a:p>
          <a:p>
            <a:pPr marL="0" indent="0" algn="just" fontAlgn="base">
              <a:buNone/>
            </a:pPr>
            <a:r>
              <a:rPr lang="en-US" b="1" dirty="0"/>
              <a:t>4. Gated Recurrent Units (GRUs) -</a:t>
            </a:r>
            <a:r>
              <a:rPr lang="en-US" u="sng" dirty="0">
                <a:hlinkClick r:id="rId2"/>
              </a:rPr>
              <a:t>Gated Recurrent Units (GRUs) </a:t>
            </a:r>
            <a:r>
              <a:rPr lang="en-US" dirty="0"/>
              <a:t>simplify LSTMs by combining the input and forget gates into a single update gate and streamlining the output mechanism. This design is computationally efficient, often performing similarly to LSTMs and is useful in tasks where simplicity and faster training are beneficial.</a:t>
            </a:r>
          </a:p>
        </p:txBody>
      </p:sp>
    </p:spTree>
    <p:extLst>
      <p:ext uri="{BB962C8B-B14F-4D97-AF65-F5344CB8AC3E}">
        <p14:creationId xmlns:p14="http://schemas.microsoft.com/office/powerpoint/2010/main" val="3447669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ADEB3-2BAC-5E53-B648-C4F9A727A842}"/>
              </a:ext>
            </a:extLst>
          </p:cNvPr>
          <p:cNvSpPr>
            <a:spLocks noGrp="1"/>
          </p:cNvSpPr>
          <p:nvPr>
            <p:ph type="title"/>
          </p:nvPr>
        </p:nvSpPr>
        <p:spPr>
          <a:xfrm>
            <a:off x="1522876" y="609600"/>
            <a:ext cx="9143538" cy="702368"/>
          </a:xfrm>
        </p:spPr>
        <p:txBody>
          <a:bodyPr>
            <a:normAutofit fontScale="90000"/>
          </a:bodyPr>
          <a:lstStyle/>
          <a:p>
            <a:r>
              <a:rPr lang="en-US" b="1" dirty="0"/>
              <a:t>How RNN Differs from Feedforward Neural Networks?</a:t>
            </a:r>
            <a:br>
              <a:rPr lang="en-US" b="1" dirty="0"/>
            </a:br>
            <a:endParaRPr lang="en-US" dirty="0"/>
          </a:p>
        </p:txBody>
      </p:sp>
      <p:sp>
        <p:nvSpPr>
          <p:cNvPr id="3" name="Text Placeholder 2">
            <a:extLst>
              <a:ext uri="{FF2B5EF4-FFF2-40B4-BE49-F238E27FC236}">
                <a16:creationId xmlns:a16="http://schemas.microsoft.com/office/drawing/2014/main" id="{0F966ACE-F9A7-1D53-63CD-B243890BCB80}"/>
              </a:ext>
            </a:extLst>
          </p:cNvPr>
          <p:cNvSpPr>
            <a:spLocks noGrp="1"/>
          </p:cNvSpPr>
          <p:nvPr>
            <p:ph type="body" idx="1"/>
          </p:nvPr>
        </p:nvSpPr>
        <p:spPr>
          <a:xfrm>
            <a:off x="381001" y="1208926"/>
            <a:ext cx="5408611" cy="1981200"/>
          </a:xfrm>
        </p:spPr>
        <p:txBody>
          <a:bodyPr>
            <a:noAutofit/>
          </a:bodyPr>
          <a:lstStyle/>
          <a:p>
            <a:pPr algn="just"/>
            <a:r>
              <a:rPr lang="en-US" b="0" u="sng" dirty="0">
                <a:hlinkClick r:id="rId2"/>
              </a:rPr>
              <a:t>Feedforward Neural Networks (FNNs)</a:t>
            </a:r>
            <a:r>
              <a:rPr lang="en-US" b="0" dirty="0"/>
              <a:t> process data in one direction from input to output without retaining information from previous inputs. This makes them suitable for tasks with independent inputs like image classification. However FNNs struggle with sequential data since they lack memory.</a:t>
            </a:r>
            <a:endParaRPr lang="en-US" dirty="0"/>
          </a:p>
        </p:txBody>
      </p:sp>
      <p:sp>
        <p:nvSpPr>
          <p:cNvPr id="5" name="Text Placeholder 4">
            <a:extLst>
              <a:ext uri="{FF2B5EF4-FFF2-40B4-BE49-F238E27FC236}">
                <a16:creationId xmlns:a16="http://schemas.microsoft.com/office/drawing/2014/main" id="{C604A16C-7583-DE02-31B1-206F427D9848}"/>
              </a:ext>
            </a:extLst>
          </p:cNvPr>
          <p:cNvSpPr>
            <a:spLocks noGrp="1"/>
          </p:cNvSpPr>
          <p:nvPr>
            <p:ph type="body" sz="quarter" idx="3"/>
          </p:nvPr>
        </p:nvSpPr>
        <p:spPr>
          <a:xfrm>
            <a:off x="6018213" y="1066800"/>
            <a:ext cx="5715000" cy="1981200"/>
          </a:xfrm>
        </p:spPr>
        <p:txBody>
          <a:bodyPr>
            <a:noAutofit/>
          </a:bodyPr>
          <a:lstStyle/>
          <a:p>
            <a:pPr algn="just"/>
            <a:r>
              <a:rPr lang="en-US" b="0" dirty="0"/>
              <a:t>Recurrent Neural Networks (RNNs) solve this by incorporating loops that allow information from previous steps to be fed back into the network. This feedback enables RNNs to remember prior inputs making them ideal for tasks where context is important.</a:t>
            </a:r>
            <a:endParaRPr lang="en-US" dirty="0"/>
          </a:p>
        </p:txBody>
      </p:sp>
      <p:pic>
        <p:nvPicPr>
          <p:cNvPr id="8" name="Picture 7">
            <a:extLst>
              <a:ext uri="{FF2B5EF4-FFF2-40B4-BE49-F238E27FC236}">
                <a16:creationId xmlns:a16="http://schemas.microsoft.com/office/drawing/2014/main" id="{2A4B9FDE-4968-DD17-6AAD-D198F0776794}"/>
              </a:ext>
            </a:extLst>
          </p:cNvPr>
          <p:cNvPicPr>
            <a:picLocks noChangeAspect="1"/>
          </p:cNvPicPr>
          <p:nvPr/>
        </p:nvPicPr>
        <p:blipFill>
          <a:blip r:embed="rId3"/>
          <a:srcRect t="19273"/>
          <a:stretch>
            <a:fillRect/>
          </a:stretch>
        </p:blipFill>
        <p:spPr>
          <a:xfrm>
            <a:off x="6778624" y="3190126"/>
            <a:ext cx="3532289" cy="2761880"/>
          </a:xfrm>
          <a:prstGeom prst="rect">
            <a:avLst/>
          </a:prstGeom>
        </p:spPr>
      </p:pic>
      <p:pic>
        <p:nvPicPr>
          <p:cNvPr id="10" name="Picture 9">
            <a:extLst>
              <a:ext uri="{FF2B5EF4-FFF2-40B4-BE49-F238E27FC236}">
                <a16:creationId xmlns:a16="http://schemas.microsoft.com/office/drawing/2014/main" id="{AE39CDAC-22D4-3595-9B8F-1263377D6578}"/>
              </a:ext>
            </a:extLst>
          </p:cNvPr>
          <p:cNvPicPr>
            <a:picLocks noChangeAspect="1"/>
          </p:cNvPicPr>
          <p:nvPr/>
        </p:nvPicPr>
        <p:blipFill>
          <a:blip r:embed="rId4"/>
          <a:srcRect t="20435"/>
          <a:stretch>
            <a:fillRect/>
          </a:stretch>
        </p:blipFill>
        <p:spPr>
          <a:xfrm>
            <a:off x="1141412" y="3200400"/>
            <a:ext cx="3353405" cy="2849511"/>
          </a:xfrm>
          <a:prstGeom prst="rect">
            <a:avLst/>
          </a:prstGeom>
        </p:spPr>
      </p:pic>
    </p:spTree>
    <p:extLst>
      <p:ext uri="{BB962C8B-B14F-4D97-AF65-F5344CB8AC3E}">
        <p14:creationId xmlns:p14="http://schemas.microsoft.com/office/powerpoint/2010/main" val="2385209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5DC3F-4652-EEB9-404A-8C71D433A439}"/>
              </a:ext>
            </a:extLst>
          </p:cNvPr>
          <p:cNvSpPr>
            <a:spLocks noGrp="1"/>
          </p:cNvSpPr>
          <p:nvPr>
            <p:ph type="title"/>
          </p:nvPr>
        </p:nvSpPr>
        <p:spPr/>
        <p:txBody>
          <a:bodyPr>
            <a:normAutofit/>
          </a:bodyPr>
          <a:lstStyle/>
          <a:p>
            <a:r>
              <a:rPr lang="en-US" b="1" dirty="0"/>
              <a:t>Text Generator Using Recurrent Neural Networks (RNNs)</a:t>
            </a:r>
            <a:endParaRPr lang="en-US" dirty="0"/>
          </a:p>
        </p:txBody>
      </p:sp>
      <p:sp>
        <p:nvSpPr>
          <p:cNvPr id="3" name="Content Placeholder 2">
            <a:extLst>
              <a:ext uri="{FF2B5EF4-FFF2-40B4-BE49-F238E27FC236}">
                <a16:creationId xmlns:a16="http://schemas.microsoft.com/office/drawing/2014/main" id="{C3666A14-6841-6B75-7F48-44C1CF096FBB}"/>
              </a:ext>
            </a:extLst>
          </p:cNvPr>
          <p:cNvSpPr>
            <a:spLocks noGrp="1"/>
          </p:cNvSpPr>
          <p:nvPr>
            <p:ph idx="1"/>
          </p:nvPr>
        </p:nvSpPr>
        <p:spPr/>
        <p:txBody>
          <a:bodyPr/>
          <a:lstStyle/>
          <a:p>
            <a:r>
              <a:rPr lang="en-US" dirty="0"/>
              <a:t>https://colab.research.google.com/drive/1dPwuePS6wHi4h5soUhrVw7Ju5fuSJn4g?authuser=7</a:t>
            </a:r>
          </a:p>
        </p:txBody>
      </p:sp>
    </p:spTree>
    <p:extLst>
      <p:ext uri="{BB962C8B-B14F-4D97-AF65-F5344CB8AC3E}">
        <p14:creationId xmlns:p14="http://schemas.microsoft.com/office/powerpoint/2010/main" val="2780249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923255-2E6F-8680-0DC5-F6556645C522}"/>
              </a:ext>
            </a:extLst>
          </p:cNvPr>
          <p:cNvSpPr>
            <a:spLocks noGrp="1"/>
          </p:cNvSpPr>
          <p:nvPr>
            <p:ph type="ctrTitle"/>
          </p:nvPr>
        </p:nvSpPr>
        <p:spPr>
          <a:xfrm>
            <a:off x="1522414" y="1905000"/>
            <a:ext cx="9143998" cy="2667000"/>
          </a:xfrm>
        </p:spPr>
        <p:txBody>
          <a:bodyPr anchor="b">
            <a:normAutofit/>
          </a:bodyPr>
          <a:lstStyle/>
          <a:p>
            <a:r>
              <a:rPr lang="en-US"/>
              <a:t>Thank you</a:t>
            </a:r>
          </a:p>
        </p:txBody>
      </p:sp>
    </p:spTree>
    <p:extLst>
      <p:ext uri="{BB962C8B-B14F-4D97-AF65-F5344CB8AC3E}">
        <p14:creationId xmlns:p14="http://schemas.microsoft.com/office/powerpoint/2010/main" val="2288578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78379C-A4C6-F659-E5D5-8C52C98C6A61}"/>
              </a:ext>
            </a:extLst>
          </p:cNvPr>
          <p:cNvSpPr>
            <a:spLocks noGrp="1"/>
          </p:cNvSpPr>
          <p:nvPr>
            <p:ph type="title"/>
          </p:nvPr>
        </p:nvSpPr>
        <p:spPr/>
        <p:txBody>
          <a:bodyPr/>
          <a:lstStyle/>
          <a:p>
            <a:r>
              <a:rPr lang="en-US" dirty="0"/>
              <a:t>Process of Neural Network</a:t>
            </a:r>
          </a:p>
        </p:txBody>
      </p:sp>
      <p:sp>
        <p:nvSpPr>
          <p:cNvPr id="3" name="Content Placeholder 2">
            <a:extLst>
              <a:ext uri="{FF2B5EF4-FFF2-40B4-BE49-F238E27FC236}">
                <a16:creationId xmlns:a16="http://schemas.microsoft.com/office/drawing/2014/main" id="{520D33BB-CE34-8DE1-D752-0A25810D12FD}"/>
              </a:ext>
            </a:extLst>
          </p:cNvPr>
          <p:cNvSpPr>
            <a:spLocks noGrp="1"/>
          </p:cNvSpPr>
          <p:nvPr>
            <p:ph idx="1"/>
          </p:nvPr>
        </p:nvSpPr>
        <p:spPr>
          <a:xfrm>
            <a:off x="989012" y="1905000"/>
            <a:ext cx="9906000" cy="3886200"/>
          </a:xfrm>
        </p:spPr>
        <p:txBody>
          <a:bodyPr/>
          <a:lstStyle/>
          <a:p>
            <a:pPr marL="0" indent="0" fontAlgn="base">
              <a:buNone/>
            </a:pPr>
            <a:r>
              <a:rPr lang="en-US" sz="2800" b="1" dirty="0"/>
              <a:t>a structured, three-stage process:</a:t>
            </a:r>
            <a:endParaRPr lang="en-US" sz="2800" dirty="0"/>
          </a:p>
          <a:p>
            <a:pPr fontAlgn="base"/>
            <a:r>
              <a:rPr lang="en-US" sz="2800" b="1" dirty="0"/>
              <a:t>Input Computation</a:t>
            </a:r>
            <a:r>
              <a:rPr lang="en-US" sz="2800" dirty="0"/>
              <a:t>: Data is fed into the network.</a:t>
            </a:r>
          </a:p>
          <a:p>
            <a:pPr fontAlgn="base"/>
            <a:r>
              <a:rPr lang="en-US" sz="2800" b="1" dirty="0"/>
              <a:t>Output Generation</a:t>
            </a:r>
            <a:r>
              <a:rPr lang="en-US" sz="2800" dirty="0"/>
              <a:t>: Based on the current parameters, the network generates an output.</a:t>
            </a:r>
          </a:p>
          <a:p>
            <a:pPr fontAlgn="base"/>
            <a:r>
              <a:rPr lang="en-US" sz="2800" b="1" dirty="0"/>
              <a:t>Iterative Refinement</a:t>
            </a:r>
            <a:r>
              <a:rPr lang="en-US" sz="2800" dirty="0"/>
              <a:t>: The network refines its output by adjusting weights and biases, gradually improving its performance on diverse tasks.</a:t>
            </a:r>
          </a:p>
          <a:p>
            <a:endParaRPr lang="en-US" dirty="0"/>
          </a:p>
        </p:txBody>
      </p:sp>
    </p:spTree>
    <p:extLst>
      <p:ext uri="{BB962C8B-B14F-4D97-AF65-F5344CB8AC3E}">
        <p14:creationId xmlns:p14="http://schemas.microsoft.com/office/powerpoint/2010/main" val="3430720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91919F-CA65-A207-CF85-1089F270F39D}"/>
              </a:ext>
            </a:extLst>
          </p:cNvPr>
          <p:cNvSpPr>
            <a:spLocks noGrp="1"/>
          </p:cNvSpPr>
          <p:nvPr>
            <p:ph type="title"/>
          </p:nvPr>
        </p:nvSpPr>
        <p:spPr>
          <a:xfrm>
            <a:off x="1522643" y="228600"/>
            <a:ext cx="9143538" cy="685800"/>
          </a:xfrm>
        </p:spPr>
        <p:txBody>
          <a:bodyPr/>
          <a:lstStyle/>
          <a:p>
            <a:r>
              <a:rPr lang="en-US" dirty="0"/>
              <a:t>Neural Networks in adaptive Learning Environment</a:t>
            </a:r>
          </a:p>
        </p:txBody>
      </p:sp>
      <p:sp>
        <p:nvSpPr>
          <p:cNvPr id="3" name="Content Placeholder 2">
            <a:extLst>
              <a:ext uri="{FF2B5EF4-FFF2-40B4-BE49-F238E27FC236}">
                <a16:creationId xmlns:a16="http://schemas.microsoft.com/office/drawing/2014/main" id="{308C867D-D5B1-4F45-D0EA-D6B1870550A3}"/>
              </a:ext>
            </a:extLst>
          </p:cNvPr>
          <p:cNvSpPr>
            <a:spLocks noGrp="1"/>
          </p:cNvSpPr>
          <p:nvPr>
            <p:ph idx="1"/>
          </p:nvPr>
        </p:nvSpPr>
        <p:spPr>
          <a:xfrm>
            <a:off x="455612" y="1139190"/>
            <a:ext cx="11430000" cy="2057400"/>
          </a:xfrm>
        </p:spPr>
        <p:txBody>
          <a:bodyPr>
            <a:normAutofit lnSpcReduction="10000"/>
          </a:bodyPr>
          <a:lstStyle/>
          <a:p>
            <a:pPr fontAlgn="base"/>
            <a:r>
              <a:rPr lang="en-US" dirty="0"/>
              <a:t>The neural network is exposed to a simulated scenario or dataset.</a:t>
            </a:r>
          </a:p>
          <a:p>
            <a:pPr fontAlgn="base"/>
            <a:r>
              <a:rPr lang="en-US" dirty="0"/>
              <a:t>Parameters such as weights and biases are updated in response to new data or conditions.</a:t>
            </a:r>
          </a:p>
          <a:p>
            <a:pPr fontAlgn="base"/>
            <a:r>
              <a:rPr lang="en-US" dirty="0"/>
              <a:t>With each adjustment, the network’s response evolves allowing it to adapt effectively to different tasks or environments.</a:t>
            </a:r>
          </a:p>
          <a:p>
            <a:endParaRPr lang="en-US" dirty="0"/>
          </a:p>
        </p:txBody>
      </p:sp>
      <p:pic>
        <p:nvPicPr>
          <p:cNvPr id="5" name="Picture 4">
            <a:extLst>
              <a:ext uri="{FF2B5EF4-FFF2-40B4-BE49-F238E27FC236}">
                <a16:creationId xmlns:a16="http://schemas.microsoft.com/office/drawing/2014/main" id="{73BDC3FB-D953-DA16-96CC-DBACE693AD43}"/>
              </a:ext>
            </a:extLst>
          </p:cNvPr>
          <p:cNvPicPr>
            <a:picLocks noChangeAspect="1"/>
          </p:cNvPicPr>
          <p:nvPr/>
        </p:nvPicPr>
        <p:blipFill>
          <a:blip r:embed="rId2"/>
          <a:stretch>
            <a:fillRect/>
          </a:stretch>
        </p:blipFill>
        <p:spPr>
          <a:xfrm>
            <a:off x="455612" y="3166110"/>
            <a:ext cx="11582401" cy="3136668"/>
          </a:xfrm>
          <a:prstGeom prst="rect">
            <a:avLst/>
          </a:prstGeom>
        </p:spPr>
      </p:pic>
    </p:spTree>
    <p:extLst>
      <p:ext uri="{BB962C8B-B14F-4D97-AF65-F5344CB8AC3E}">
        <p14:creationId xmlns:p14="http://schemas.microsoft.com/office/powerpoint/2010/main" val="395616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CBE43-48CD-BA03-C49B-5671CF80AC6F}"/>
              </a:ext>
            </a:extLst>
          </p:cNvPr>
          <p:cNvSpPr>
            <a:spLocks noGrp="1"/>
          </p:cNvSpPr>
          <p:nvPr>
            <p:ph type="title"/>
          </p:nvPr>
        </p:nvSpPr>
        <p:spPr/>
        <p:txBody>
          <a:bodyPr/>
          <a:lstStyle/>
          <a:p>
            <a:r>
              <a:rPr lang="en-US" b="1" dirty="0"/>
              <a:t>Importance of Neural Networks</a:t>
            </a:r>
            <a:br>
              <a:rPr lang="en-US" b="1" dirty="0"/>
            </a:br>
            <a:endParaRPr lang="en-US" dirty="0"/>
          </a:p>
        </p:txBody>
      </p:sp>
      <p:sp>
        <p:nvSpPr>
          <p:cNvPr id="3" name="Content Placeholder 2">
            <a:extLst>
              <a:ext uri="{FF2B5EF4-FFF2-40B4-BE49-F238E27FC236}">
                <a16:creationId xmlns:a16="http://schemas.microsoft.com/office/drawing/2014/main" id="{3F9E7FA7-912A-B318-9469-C5C804A483EC}"/>
              </a:ext>
            </a:extLst>
          </p:cNvPr>
          <p:cNvSpPr>
            <a:spLocks noGrp="1"/>
          </p:cNvSpPr>
          <p:nvPr>
            <p:ph idx="1"/>
          </p:nvPr>
        </p:nvSpPr>
        <p:spPr>
          <a:xfrm>
            <a:off x="1293812" y="1676400"/>
            <a:ext cx="9372602" cy="4419600"/>
          </a:xfrm>
        </p:spPr>
        <p:txBody>
          <a:bodyPr>
            <a:normAutofit lnSpcReduction="10000"/>
          </a:bodyPr>
          <a:lstStyle/>
          <a:p>
            <a:pPr fontAlgn="base"/>
            <a:r>
              <a:rPr lang="en-US" b="1" dirty="0"/>
              <a:t>Identify Complex Patterns:</a:t>
            </a:r>
            <a:r>
              <a:rPr lang="en-US" dirty="0"/>
              <a:t> Recognize intricate structures and relationships in data; adapt to dynamic and changing environments.</a:t>
            </a:r>
          </a:p>
          <a:p>
            <a:pPr fontAlgn="base"/>
            <a:r>
              <a:rPr lang="en-US" b="1" dirty="0"/>
              <a:t>Learn from Data:</a:t>
            </a:r>
            <a:r>
              <a:rPr lang="en-US" dirty="0"/>
              <a:t> Handle vast datasets efficiently; improve performance with experience and retraining.</a:t>
            </a:r>
          </a:p>
          <a:p>
            <a:pPr fontAlgn="base"/>
            <a:r>
              <a:rPr lang="en-US" b="1" dirty="0"/>
              <a:t>Drive Key Technologies:</a:t>
            </a:r>
            <a:r>
              <a:rPr lang="en-US" dirty="0"/>
              <a:t> Power natural language processing (NLP); enable self-driving vehicles; support automated decision-making systems.</a:t>
            </a:r>
          </a:p>
          <a:p>
            <a:pPr fontAlgn="base"/>
            <a:r>
              <a:rPr lang="en-US" b="1" dirty="0"/>
              <a:t>Boost Efficiency:</a:t>
            </a:r>
            <a:r>
              <a:rPr lang="en-US" dirty="0"/>
              <a:t> Streamline workflows and processes; enhance productivity across industries.</a:t>
            </a:r>
          </a:p>
          <a:p>
            <a:pPr fontAlgn="base"/>
            <a:r>
              <a:rPr lang="en-US" b="1" dirty="0"/>
              <a:t>Backbone of AI:</a:t>
            </a:r>
            <a:r>
              <a:rPr lang="en-US" dirty="0"/>
              <a:t> Serve as the core driver of artificial intelligence progress; continue shaping the future of technology and innovation.</a:t>
            </a:r>
          </a:p>
          <a:p>
            <a:endParaRPr lang="en-US" dirty="0"/>
          </a:p>
        </p:txBody>
      </p:sp>
    </p:spTree>
    <p:extLst>
      <p:ext uri="{BB962C8B-B14F-4D97-AF65-F5344CB8AC3E}">
        <p14:creationId xmlns:p14="http://schemas.microsoft.com/office/powerpoint/2010/main" val="25648711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roject planning overview presentation">
  <a:themeElements>
    <a:clrScheme name="Median">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Calibri">
      <a:majorFont>
        <a:latin typeface="Calibri" panose="020F05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blipFill rotWithShape="1">
          <a:blip xmlns:r="http://schemas.openxmlformats.org/officeDocument/2006/relationships" r:embed="rId1">
            <a:duotone>
              <a:schemeClr val="phClr">
                <a:shade val="12000"/>
                <a:satMod val="240000"/>
              </a:schemeClr>
              <a:schemeClr val="phClr">
                <a:tint val="98000"/>
              </a:schemeClr>
            </a:duotone>
          </a:blip>
          <a:tile tx="0" ty="0" sx="100000" sy="100000" flip="none" algn="ctr"/>
        </a:blipFill>
      </a:bgFillStyleLst>
    </a:fmtScheme>
  </a:themeElements>
  <a:objectDefaults>
    <a:spDef>
      <a:spPr>
        <a:solidFill>
          <a:schemeClr val="accent1">
            <a:lumMod val="50000"/>
          </a:schemeClr>
        </a:solidFill>
      </a:spPr>
      <a:bodyPr rtlCol="0" anchor="ctr"/>
      <a:lstStyle>
        <a:defPPr algn="ctr">
          <a:defRPr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28575"/>
      </a:spPr>
      <a:bodyPr/>
      <a:lstStyle/>
      <a:style>
        <a:lnRef idx="1">
          <a:schemeClr val="accent1"/>
        </a:lnRef>
        <a:fillRef idx="0">
          <a:schemeClr val="accent1"/>
        </a:fillRef>
        <a:effectRef idx="0">
          <a:schemeClr val="accent1"/>
        </a:effectRef>
        <a:fontRef idx="minor">
          <a:schemeClr val="tx1"/>
        </a:fontRef>
      </a:style>
    </a:lnDef>
    <a:txDef>
      <a:spPr>
        <a:noFill/>
        <a:ln>
          <a:solidFill>
            <a:schemeClr val="accent1">
              <a:lumMod val="20000"/>
              <a:lumOff val="80000"/>
            </a:schemeClr>
          </a:solidFill>
        </a:ln>
      </a:spPr>
      <a:bodyPr wrap="square" rtlCol="0" anchor="ctr" anchorCtr="1">
        <a:spAutoFit/>
      </a:bodyPr>
      <a:lstStyle>
        <a:defPPr>
          <a:defRPr dirty="0" smtClean="0"/>
        </a:defPPr>
      </a:lstStyle>
    </a:txDef>
  </a:objectDefaults>
  <a:extraClrSchemeLst/>
  <a:extLst>
    <a:ext uri="{05A4C25C-085E-4340-85A3-A5531E510DB2}">
      <thm15:themeFamily xmlns:thm15="http://schemas.microsoft.com/office/thememl/2012/main" name="Business project planning overview presentation.potx" id="{0D6D6775-FC9F-484B-A889-C0FCD86449E3}" vid="{CBE6795F-D548-4056-89FC-5BC618C494F3}"/>
    </a:ext>
  </a:extLst>
</a:theme>
</file>

<file path=ppt/theme/theme2.xml><?xml version="1.0" encoding="utf-8"?>
<a:theme xmlns:a="http://schemas.openxmlformats.org/drawingml/2006/main" name="Office Theme">
  <a:themeElements>
    <a:clrScheme name="Median">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Calibri">
      <a:majorFont>
        <a:latin typeface="Calibri" panose="020F05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Median">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Calibri">
      <a:majorFont>
        <a:latin typeface="Calibri" panose="020F05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Business project planning overview presentation</Template>
  <TotalTime>4881</TotalTime>
  <Words>5004</Words>
  <Application>Microsoft Office PowerPoint</Application>
  <PresentationFormat>Custom</PresentationFormat>
  <Paragraphs>356</Paragraphs>
  <Slides>67</Slides>
  <Notes>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67</vt:i4>
      </vt:variant>
    </vt:vector>
  </HeadingPairs>
  <TitlesOfParts>
    <vt:vector size="73" baseType="lpstr">
      <vt:lpstr>Arial</vt:lpstr>
      <vt:lpstr>Calibri</vt:lpstr>
      <vt:lpstr>Cambria Math</vt:lpstr>
      <vt:lpstr>Nunito</vt:lpstr>
      <vt:lpstr>Wingdings</vt:lpstr>
      <vt:lpstr>Project planning overview presentation</vt:lpstr>
      <vt:lpstr>Deep Learning</vt:lpstr>
      <vt:lpstr>Agenda</vt:lpstr>
      <vt:lpstr>Introduction to Deep Learning</vt:lpstr>
      <vt:lpstr>Components of Neural Networks</vt:lpstr>
      <vt:lpstr>Neuron Networks </vt:lpstr>
      <vt:lpstr>Components of Neural Network</vt:lpstr>
      <vt:lpstr>Process of Neural Network</vt:lpstr>
      <vt:lpstr>Neural Networks in adaptive Learning Environment</vt:lpstr>
      <vt:lpstr>Importance of Neural Networks </vt:lpstr>
      <vt:lpstr>Layers in Neural Network Architecture </vt:lpstr>
      <vt:lpstr>Working of Neural Networks – 3 steps </vt:lpstr>
      <vt:lpstr>1. Forward Propagation </vt:lpstr>
      <vt:lpstr>PowerPoint Presentation</vt:lpstr>
      <vt:lpstr>2. Backpropagation </vt:lpstr>
      <vt:lpstr>PowerPoint Presentation</vt:lpstr>
      <vt:lpstr>PowerPoint Presentation</vt:lpstr>
      <vt:lpstr>3. Iteration </vt:lpstr>
      <vt:lpstr>Example of Email Classification </vt:lpstr>
      <vt:lpstr>PowerPoint Presentation</vt:lpstr>
      <vt:lpstr>How Neurons Process Data in a Neural Network </vt:lpstr>
      <vt:lpstr>How Neurons Process Data in a Neural Network </vt:lpstr>
      <vt:lpstr>Types of Neural Network</vt:lpstr>
      <vt:lpstr>PowerPoint Presentation</vt:lpstr>
      <vt:lpstr>Deep Learning Architectures / Models</vt:lpstr>
      <vt:lpstr>Perception </vt:lpstr>
      <vt:lpstr>Steps of perception</vt:lpstr>
      <vt:lpstr>Example of perception</vt:lpstr>
      <vt:lpstr>PowerPoint Presentation</vt:lpstr>
      <vt:lpstr>PowerPoint Presentation</vt:lpstr>
      <vt:lpstr>Step 3: Train the Perceptron on OR Data</vt:lpstr>
      <vt:lpstr>PowerPoint Presentation</vt:lpstr>
      <vt:lpstr>PowerPoint Presentation</vt:lpstr>
      <vt:lpstr>Step 5: Plot Misclassifications per Epoch</vt:lpstr>
      <vt:lpstr>PowerPoint Presentation</vt:lpstr>
      <vt:lpstr>Single Layer Perception</vt:lpstr>
      <vt:lpstr>PowerPoint Presentation</vt:lpstr>
      <vt:lpstr>SLP</vt:lpstr>
      <vt:lpstr>Step1: Import necessary libraries </vt:lpstr>
      <vt:lpstr>Step 2: Create and split synthetic dataset and Step 3: Standardize the Dataset</vt:lpstr>
      <vt:lpstr>Step 4: Building a neural network and Step 5: Compile the Model</vt:lpstr>
      <vt:lpstr>Step 6: Train the Model &amp; Step 7: Model Evaluation </vt:lpstr>
      <vt:lpstr>Multi-Layer Perceptron Learning in Tensorflow</vt:lpstr>
      <vt:lpstr>Introduction</vt:lpstr>
      <vt:lpstr>Components of Multi-Layer Perceptron (MLP)</vt:lpstr>
      <vt:lpstr>Working of Multi-Layer Perceptron</vt:lpstr>
      <vt:lpstr>1. Forward Propagation </vt:lpstr>
      <vt:lpstr>2. Loss Function</vt:lpstr>
      <vt:lpstr>3. Backpropagation </vt:lpstr>
      <vt:lpstr>4. Optimization</vt:lpstr>
      <vt:lpstr>Practical Example: HandWritten MNIST with Fully Connected Neural Network (FCN)</vt:lpstr>
      <vt:lpstr>Convolution Neural Network</vt:lpstr>
      <vt:lpstr>Introduction </vt:lpstr>
      <vt:lpstr>How Convolutional Layers Works?</vt:lpstr>
      <vt:lpstr>PowerPoint Presentation</vt:lpstr>
      <vt:lpstr>Example – Applying CNN to an Image https://colab.research.google.com/drive/1_Stcp42QU_89o9rewZyulEk0t2U7UWuF?authuser=7</vt:lpstr>
      <vt:lpstr>Recurrent Neural Networks (RNN)</vt:lpstr>
      <vt:lpstr>Introduction to RNN </vt:lpstr>
      <vt:lpstr>PowerPoint Presentation</vt:lpstr>
      <vt:lpstr>RNN Example</vt:lpstr>
      <vt:lpstr>Components of RNNs </vt:lpstr>
      <vt:lpstr>1. Recurrent Neurons </vt:lpstr>
      <vt:lpstr>2. RNN Unfolding </vt:lpstr>
      <vt:lpstr>Types Of Recurrent Neural Networks</vt:lpstr>
      <vt:lpstr>Variants of Recurrent Neural Networks (RNNs) </vt:lpstr>
      <vt:lpstr>How RNN Differs from Feedforward Neural Networks? </vt:lpstr>
      <vt:lpstr>Text Generator Using Recurrent Neural Networks (RNNs)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rakhee chhibber</dc:creator>
  <cp:lastModifiedBy>rakhee chhibber</cp:lastModifiedBy>
  <cp:revision>9</cp:revision>
  <dcterms:created xsi:type="dcterms:W3CDTF">2025-12-27T11:13:39Z</dcterms:created>
  <dcterms:modified xsi:type="dcterms:W3CDTF">2026-01-01T16:21:49Z</dcterms:modified>
</cp:coreProperties>
</file>